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4623" r:id="rId5"/>
    <p:sldId id="4622" r:id="rId6"/>
    <p:sldId id="460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D02418-0F39-985D-A316-174329EEF96E}" v="61" dt="2025-09-02T17:48:30.5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7" autoAdjust="0"/>
    <p:restoredTop sz="94660"/>
  </p:normalViewPr>
  <p:slideViewPr>
    <p:cSldViewPr snapToGrid="0">
      <p:cViewPr varScale="1">
        <p:scale>
          <a:sx n="78" d="100"/>
          <a:sy n="78" d="100"/>
        </p:scale>
        <p:origin x="4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ude Phaneuf" userId="S::maude.phaneuf@hec-esc.ca::41c9f890-0a90-4d4f-868c-5b98904777e6" providerId="AD" clId="Web-{13D02418-0F39-985D-A316-174329EEF96E}"/>
    <pc:docChg chg="modSld">
      <pc:chgData name="Maude Phaneuf" userId="S::maude.phaneuf@hec-esc.ca::41c9f890-0a90-4d4f-868c-5b98904777e6" providerId="AD" clId="Web-{13D02418-0F39-985D-A316-174329EEF96E}" dt="2025-09-02T17:48:30.087" v="59" actId="20577"/>
      <pc:docMkLst>
        <pc:docMk/>
      </pc:docMkLst>
      <pc:sldChg chg="modSp">
        <pc:chgData name="Maude Phaneuf" userId="S::maude.phaneuf@hec-esc.ca::41c9f890-0a90-4d4f-868c-5b98904777e6" providerId="AD" clId="Web-{13D02418-0F39-985D-A316-174329EEF96E}" dt="2025-09-02T17:44:06.332" v="58" actId="20577"/>
        <pc:sldMkLst>
          <pc:docMk/>
          <pc:sldMk cId="1371036030" sldId="4603"/>
        </pc:sldMkLst>
        <pc:spChg chg="mod">
          <ac:chgData name="Maude Phaneuf" userId="S::maude.phaneuf@hec-esc.ca::41c9f890-0a90-4d4f-868c-5b98904777e6" providerId="AD" clId="Web-{13D02418-0F39-985D-A316-174329EEF96E}" dt="2025-09-02T17:44:06.332" v="58" actId="20577"/>
          <ac:spMkLst>
            <pc:docMk/>
            <pc:sldMk cId="1371036030" sldId="4603"/>
            <ac:spMk id="7" creationId="{33C9D581-DC54-7531-D5A1-93D8A441415C}"/>
          </ac:spMkLst>
        </pc:spChg>
      </pc:sldChg>
      <pc:sldChg chg="modSp">
        <pc:chgData name="Maude Phaneuf" userId="S::maude.phaneuf@hec-esc.ca::41c9f890-0a90-4d4f-868c-5b98904777e6" providerId="AD" clId="Web-{13D02418-0F39-985D-A316-174329EEF96E}" dt="2025-09-02T17:48:30.087" v="59" actId="20577"/>
        <pc:sldMkLst>
          <pc:docMk/>
          <pc:sldMk cId="3202597927" sldId="4622"/>
        </pc:sldMkLst>
        <pc:spChg chg="mod">
          <ac:chgData name="Maude Phaneuf" userId="S::maude.phaneuf@hec-esc.ca::41c9f890-0a90-4d4f-868c-5b98904777e6" providerId="AD" clId="Web-{13D02418-0F39-985D-A316-174329EEF96E}" dt="2025-09-02T17:48:30.087" v="59" actId="20577"/>
          <ac:spMkLst>
            <pc:docMk/>
            <pc:sldMk cId="3202597927" sldId="4622"/>
            <ac:spMk id="16" creationId="{515CA95E-2433-DA74-20F2-8FE924D1F78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31864-29C0-4B90-AFA0-D63105E05446}" type="datetimeFigureOut">
              <a:rPr lang="en-CA" smtClean="0"/>
              <a:t>2025-09-02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D0CE1-B80E-4C9D-8965-7A848817F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7361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800" b="0" i="1" noProof="0" dirty="0">
                <a:solidFill>
                  <a:srgbClr val="FF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Cette diapositive s'adresse à un public de leaders et de prestataires de soins.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800" b="0" i="1" noProof="0" dirty="0">
              <a:solidFill>
                <a:srgbClr val="FF0000"/>
              </a:solidFill>
              <a:effectLst/>
              <a:latin typeface="Calibri"/>
              <a:ea typeface="Times New Roman" panose="02020603050405020304" pitchFamily="18" charset="0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800" b="0" i="0" noProof="0" dirty="0">
                <a:solidFill>
                  <a:srgbClr val="FF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Pour nous aider, voici quelques amorces de discussion que nous pouvons utiliser quand nous parlons de sécurité avec nos collègues.</a:t>
            </a:r>
            <a:endParaRPr lang="en-US" sz="1800" i="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44B198-1CCF-724B-908F-5F66E990C5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08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="0" i="1" noProof="0" dirty="0">
                <a:solidFill>
                  <a:srgbClr val="FF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Cette diapositive s'adresse à un public de leaders et de prestataires de soins.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b="0" i="1" noProof="0" dirty="0">
              <a:solidFill>
                <a:srgbClr val="FF0000"/>
              </a:solidFill>
              <a:effectLst/>
              <a:latin typeface="Calibri"/>
              <a:ea typeface="Times New Roman" panose="02020603050405020304" pitchFamily="18" charset="0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b="0" i="1" noProof="0" dirty="0">
              <a:solidFill>
                <a:srgbClr val="FF0000"/>
              </a:solidFill>
              <a:effectLst/>
              <a:latin typeface="Calibri"/>
              <a:ea typeface="Times New Roman" panose="02020603050405020304" pitchFamily="18" charset="0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="0" i="0" noProof="0" dirty="0">
                <a:solidFill>
                  <a:srgbClr val="FF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Cette diapositive contient des amorces de conversation pour nous aider à parler à nos patients/résidents/clients et partenaires de soins.</a:t>
            </a:r>
            <a:endParaRPr lang="fr-CA" i="0" noProof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44B198-1CCF-724B-908F-5F66E990C5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747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="0" i="1" noProof="0" dirty="0">
                <a:solidFill>
                  <a:srgbClr val="FF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Cette diapositive s'adresse aux patients/résidents/clients et aux partenaires de soins.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b="0" i="1" noProof="0" dirty="0">
              <a:solidFill>
                <a:srgbClr val="FF0000"/>
              </a:solidFill>
              <a:effectLst/>
              <a:latin typeface="Calibri"/>
              <a:ea typeface="Times New Roman" panose="02020603050405020304" pitchFamily="18" charset="0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="0" i="0" noProof="0" dirty="0">
                <a:solidFill>
                  <a:srgbClr val="FF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Pour vous soutenir, voici des amorces de conversation qui vous aideront à parler de la sécurité de vos soins avec vos prestataires de soins.</a:t>
            </a:r>
            <a:endParaRPr lang="fr-CA" i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44B198-1CCF-724B-908F-5F66E990C5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966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0ACE4-C272-465E-8D5F-E7F167227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86025"/>
            <a:ext cx="8607425" cy="2076450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6EB1E-DA05-4D3D-BEAE-C55037ED3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05350"/>
            <a:ext cx="8607425" cy="13843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D14A34-A252-40C8-87C2-1A383D517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09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MIN Layou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nurse putting on a arm wrestling&#10;&#10;Description automatically generated">
            <a:extLst>
              <a:ext uri="{FF2B5EF4-FFF2-40B4-BE49-F238E27FC236}">
                <a16:creationId xmlns:a16="http://schemas.microsoft.com/office/drawing/2014/main" id="{2788AA8A-5FA5-C5DA-68FE-47D8F33000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0884" y="-6287"/>
            <a:ext cx="9718548" cy="6873431"/>
          </a:xfrm>
          <a:prstGeom prst="rect">
            <a:avLst/>
          </a:prstGeom>
        </p:spPr>
      </p:pic>
      <p:pic>
        <p:nvPicPr>
          <p:cNvPr id="8" name="Picture 7" descr="Visuel d'un un prestataire de soins de santé se cognant les coudes avec une patiente.">
            <a:extLst>
              <a:ext uri="{FF2B5EF4-FFF2-40B4-BE49-F238E27FC236}">
                <a16:creationId xmlns:a16="http://schemas.microsoft.com/office/drawing/2014/main" id="{63B4E6B5-8188-C398-2B97-6CDE07793E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219432" cy="687343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680F8-7DF4-4724-9BEF-D46A581DF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0AB2B7-A222-44FF-B180-C8F0FD62396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320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DMIN Layou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-up of a doctor's hands holding a clipboard&#10;&#10;Description automatically generated">
            <a:extLst>
              <a:ext uri="{FF2B5EF4-FFF2-40B4-BE49-F238E27FC236}">
                <a16:creationId xmlns:a16="http://schemas.microsoft.com/office/drawing/2014/main" id="{00AF9FC2-C451-4349-4CE4-CCE16542EC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4293"/>
          <a:stretch/>
        </p:blipFill>
        <p:spPr>
          <a:xfrm>
            <a:off x="2360951" y="-12616"/>
            <a:ext cx="9858481" cy="6902541"/>
          </a:xfrm>
          <a:prstGeom prst="rect">
            <a:avLst/>
          </a:prstGeom>
        </p:spPr>
      </p:pic>
      <p:pic>
        <p:nvPicPr>
          <p:cNvPr id="8" name="Picture 7" descr="Visuel d'un docteur qui tient une planche de document.">
            <a:extLst>
              <a:ext uri="{FF2B5EF4-FFF2-40B4-BE49-F238E27FC236}">
                <a16:creationId xmlns:a16="http://schemas.microsoft.com/office/drawing/2014/main" id="{63B4E6B5-8188-C398-2B97-6CDE07793E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27432" y="0"/>
            <a:ext cx="12219432" cy="687343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680F8-7DF4-4724-9BEF-D46A581DF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0AB2B7-A222-44FF-B180-C8F0FD62396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7781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DMIN Layou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octor putting on a face mask to a person&#10;&#10;Description automatically generated">
            <a:extLst>
              <a:ext uri="{FF2B5EF4-FFF2-40B4-BE49-F238E27FC236}">
                <a16:creationId xmlns:a16="http://schemas.microsoft.com/office/drawing/2014/main" id="{51B8C2CE-C084-4D25-0919-25413F258B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2476" y="0"/>
            <a:ext cx="7914514" cy="6873431"/>
          </a:xfrm>
          <a:prstGeom prst="rect">
            <a:avLst/>
          </a:prstGeom>
        </p:spPr>
      </p:pic>
      <p:pic>
        <p:nvPicPr>
          <p:cNvPr id="8" name="Picture 7" descr="Visuel d'une docteure qui se tient derrière une patiente.">
            <a:extLst>
              <a:ext uri="{FF2B5EF4-FFF2-40B4-BE49-F238E27FC236}">
                <a16:creationId xmlns:a16="http://schemas.microsoft.com/office/drawing/2014/main" id="{63B4E6B5-8188-C398-2B97-6CDE07793E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680F8-7DF4-4724-9BEF-D46A581DF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0AB2B7-A222-44FF-B180-C8F0FD62396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6448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x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47555-6837-CD41-8818-17C352AAAA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9703" y="943430"/>
            <a:ext cx="8336350" cy="1016000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2660E3-CBBE-8144-8335-7BAB5C291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9703" y="2289778"/>
            <a:ext cx="8336350" cy="1655762"/>
          </a:xfrm>
        </p:spPr>
        <p:txBody>
          <a:bodyPr/>
          <a:lstStyle>
            <a:lvl1pPr marL="0" indent="0" algn="l">
              <a:buNone/>
              <a:defRPr sz="2400" kern="2000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1B6F66-0A57-4574-BFFD-7256E3BF11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24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3B00EBA-4156-49E0-9259-2C70AF376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34" r="7575" b="13228"/>
          <a:stretch/>
        </p:blipFill>
        <p:spPr>
          <a:xfrm>
            <a:off x="923546" y="0"/>
            <a:ext cx="11268454" cy="56399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9ED866-9FD9-4FB0-8C01-B6C8EDA22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510F9-3B27-447C-834F-A07ADC66D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680F8-7DF4-4724-9BEF-D46A581DF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B2B7-A222-44FF-B180-C8F0FD623967}" type="slidenum">
              <a:rPr lang="en-CA" smtClean="0"/>
              <a:t>‹#›</a:t>
            </a:fld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200819-863F-5CA0-57A6-1410E84D0F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60955" y="5831840"/>
            <a:ext cx="11058849" cy="97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58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ED866-9FD9-4FB0-8C01-B6C8EDA22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510F9-3B27-447C-834F-A07ADC66D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680F8-7DF4-4724-9BEF-D46A581DF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B2B7-A222-44FF-B180-C8F0FD6239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9304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General 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ED866-9FD9-4FB0-8C01-B6C8EDA22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510F9-3B27-447C-834F-A07ADC66D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680F8-7DF4-4724-9BEF-D46A581DF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B2B7-A222-44FF-B180-C8F0FD623967}" type="slidenum">
              <a:rPr lang="en-CA" smtClean="0"/>
              <a:t>‹#›</a:t>
            </a:fld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47F9A8-6FBD-C59E-0654-49FE45A8E9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0955" y="5831840"/>
            <a:ext cx="11058849" cy="97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28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3EC0470-625F-4852-940D-26AB3B36C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228"/>
          <a:stretch/>
        </p:blipFill>
        <p:spPr>
          <a:xfrm rot="10800000">
            <a:off x="2" y="907143"/>
            <a:ext cx="12191998" cy="59508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A4CBA6-BF61-4E57-86BE-042862274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E42C8-92BE-45FC-AF71-EAA026829F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6ADC7-7864-42C5-82CB-DB5CF7EFE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07B76B-E54A-4F9E-8BBD-8ABD9955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B2B7-A222-44FF-B180-C8F0FD623967}" type="slidenum">
              <a:rPr lang="en-CA" smtClean="0"/>
              <a:t>‹#›</a:t>
            </a:fld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1B9982-497F-A579-8AED-F42F319FDA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60955" y="5831840"/>
            <a:ext cx="11058849" cy="97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23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16EE724-3247-422E-8B0B-1A0DA62FE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630" r="50000"/>
          <a:stretch/>
        </p:blipFill>
        <p:spPr>
          <a:xfrm rot="10800000">
            <a:off x="6096000" y="0"/>
            <a:ext cx="6096000" cy="3797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39448E-3C0B-4AC5-A49B-B31F037AD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63171-85C1-4513-8D57-1233A6AD7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0638C-09E8-4325-A9E5-355BCF334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FB4A45-B488-4240-AF1F-6D8F43AE35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30D646-8067-4F11-A500-BD2D8E7EB0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B194A0-CA30-4472-BCA0-B485A5CEF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B2B7-A222-44FF-B180-C8F0FD623967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8A4B7-D6D3-05DD-7306-B59DBB6DFF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60955" y="5831840"/>
            <a:ext cx="11058849" cy="97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67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C4276-AE76-4308-8A94-EAF0FC29C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9F74C-26AE-4B87-B3B0-F582B165E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B2B7-A222-44FF-B180-C8F0FD623967}" type="slidenum">
              <a:rPr lang="en-CA" smtClean="0"/>
              <a:t>‹#›</a:t>
            </a:fld>
            <a:endParaRPr lang="en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E9562D-A2F8-7C70-6FFB-4F0D5B9C88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0955" y="5831840"/>
            <a:ext cx="11058849" cy="97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0ACE4-C272-465E-8D5F-E7F167227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86025"/>
            <a:ext cx="8607425" cy="2076450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6EB1E-DA05-4D3D-BEAE-C55037ED3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05350"/>
            <a:ext cx="8607425" cy="13843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D14A34-A252-40C8-87C2-1A383D5178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7819" y="0"/>
            <a:ext cx="436418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2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9F74C-26AE-4B87-B3B0-F582B165E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B2B7-A222-44FF-B180-C8F0FD623967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E2B1E1-0F43-4B01-ADBB-F5DE097FB9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410351"/>
            <a:ext cx="3899984" cy="25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85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1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1CF90C-9FCC-44C2-92AA-7FF354378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EBE637-6A37-46CF-8B64-DE4A8289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7607300" cy="20597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8EB016-6D8E-49B6-B27F-F91566E009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138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0AB2B7-A222-44FF-B180-C8F0FD623967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EED2DD-148C-457B-AB5E-6D2030A3A6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416673"/>
            <a:ext cx="3899984" cy="25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47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FFB6B0-A9F2-4985-A933-8E141F2F4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EBE637-6A37-46CF-8B64-DE4A8289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7607300" cy="20597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8EB016-6D8E-49B6-B27F-F91566E009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138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0AB2B7-A222-44FF-B180-C8F0FD623967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EED2DD-148C-457B-AB5E-6D2030A3A6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416673"/>
            <a:ext cx="3899984" cy="25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48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6BB9F23-91E7-4B08-9F76-907223C7A0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D381F9-AE0D-4B04-87DE-4E8ABE68E3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1" y="6418549"/>
            <a:ext cx="3899984" cy="2552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EBE637-6A37-46CF-8B64-DE4A8289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6642100" cy="20597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8EB016-6D8E-49B6-B27F-F91566E009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138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0AB2B7-A222-44FF-B180-C8F0FD62396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1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9BE27A-EF3C-41AF-B340-54642D879A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76"/>
            <a:ext cx="12192000" cy="68494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EBE637-6A37-46CF-8B64-DE4A8289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6642100" cy="20597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8EB016-6D8E-49B6-B27F-F91566E009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138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0AB2B7-A222-44FF-B180-C8F0FD623967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51A679-CCD0-4634-87F2-BFE986353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416673"/>
            <a:ext cx="3899984" cy="25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MIN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680F8-7DF4-4724-9BEF-D46A581DF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B2B7-A222-44FF-B180-C8F0FD6239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3076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MIN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C4080E-272B-4FD0-83C7-808A0E167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0AB2B7-A222-44FF-B180-C8F0FD6239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0972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MIN Layou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octor wearing a mask and a stethoscope talking to a patient&#10;&#10;Description automatically generated">
            <a:extLst>
              <a:ext uri="{FF2B5EF4-FFF2-40B4-BE49-F238E27FC236}">
                <a16:creationId xmlns:a16="http://schemas.microsoft.com/office/drawing/2014/main" id="{AEA2E7CB-3DBE-7A2D-FAB4-2D2DF4FE9E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3603" y="-6725"/>
            <a:ext cx="8234148" cy="6889155"/>
          </a:xfrm>
          <a:prstGeom prst="rect">
            <a:avLst/>
          </a:prstGeom>
        </p:spPr>
      </p:pic>
      <p:pic>
        <p:nvPicPr>
          <p:cNvPr id="2" name="Picture 1" descr="Visuel d'un docteur qui parle à un patient">
            <a:extLst>
              <a:ext uri="{FF2B5EF4-FFF2-40B4-BE49-F238E27FC236}">
                <a16:creationId xmlns:a16="http://schemas.microsoft.com/office/drawing/2014/main" id="{3C1C5C01-27AD-D96D-B6F8-ECCC652389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7921" y="-6980"/>
            <a:ext cx="12247842" cy="688941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680F8-7DF4-4724-9BEF-D46A581DF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0AB2B7-A222-44FF-B180-C8F0FD62396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5528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617FBB-DB2F-4FBC-8F32-5E78E96BD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4D0D6-E8FA-4AF8-8F2D-CD2CD0B05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EFAA8-0645-4E97-9A9B-C8DD260A4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0AB2B7-A222-44FF-B180-C8F0FD62396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149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14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15.xml"/><Relationship Id="rId10" Type="http://schemas.openxmlformats.org/officeDocument/2006/relationships/slideLayout" Target="../slideLayouts/slideLayout14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10" Type="http://schemas.openxmlformats.org/officeDocument/2006/relationships/notesSlide" Target="../notesSlides/notesSlide3.xml"/><Relationship Id="rId4" Type="http://schemas.openxmlformats.org/officeDocument/2006/relationships/tags" Target="../tags/tag23.xml"/><Relationship Id="rId9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216FBE-A192-4CDD-85E3-1F657EC8DF6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D0AB2B7-A222-44FF-B180-C8F0FD62396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3C9D581-DC54-7531-D5A1-93D8A441415C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Questions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pouvez</a:t>
            </a:r>
            <a:r>
              <a:rPr lang="en-US" dirty="0"/>
              <a:t> poser </a:t>
            </a:r>
            <a:br>
              <a:rPr lang="en-US" dirty="0"/>
            </a:b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vos</a:t>
            </a:r>
            <a:r>
              <a:rPr lang="en-US" dirty="0"/>
              <a:t> </a:t>
            </a:r>
            <a:r>
              <a:rPr lang="en-US" dirty="0" err="1"/>
              <a:t>collègues</a:t>
            </a:r>
            <a:endParaRPr lang="en-US" dirty="0"/>
          </a:p>
        </p:txBody>
      </p:sp>
      <p:sp>
        <p:nvSpPr>
          <p:cNvPr id="3" name="Round Diagonal Corner Rectangle 2">
            <a:extLst>
              <a:ext uri="{FF2B5EF4-FFF2-40B4-BE49-F238E27FC236}">
                <a16:creationId xmlns:a16="http://schemas.microsoft.com/office/drawing/2014/main" id="{1E1A4436-493A-47E5-F359-B0F565CAC72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49338" y="2134770"/>
            <a:ext cx="2743200" cy="1609494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Calibri" panose="020F0502020204030204" pitchFamily="34" charset="0"/>
              </a:rPr>
              <a:t>Que signifie pour vous la sécurité des patients?</a:t>
            </a:r>
            <a:endParaRPr kumimoji="0" lang="fr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 Diagonal Corner Rectangle 3">
            <a:extLst>
              <a:ext uri="{FF2B5EF4-FFF2-40B4-BE49-F238E27FC236}">
                <a16:creationId xmlns:a16="http://schemas.microsoft.com/office/drawing/2014/main" id="{583EF1BD-7DDB-1E75-57D0-2A2CE6FCBBC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35210" y="2134770"/>
            <a:ext cx="2743200" cy="1609494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En quoi la présence de sécurité est-elle différente de l’absence de préjudices?</a:t>
            </a:r>
          </a:p>
        </p:txBody>
      </p:sp>
      <p:sp>
        <p:nvSpPr>
          <p:cNvPr id="5" name="Round Diagonal Corner Rectangle 4">
            <a:extLst>
              <a:ext uri="{FF2B5EF4-FFF2-40B4-BE49-F238E27FC236}">
                <a16:creationId xmlns:a16="http://schemas.microsoft.com/office/drawing/2014/main" id="{92A5B084-1595-9DE9-72E7-52F2F4A9A6B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121082" y="2135953"/>
            <a:ext cx="2743200" cy="1609494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Calibri" panose="020F0502020204030204" pitchFamily="34" charset="0"/>
              </a:rPr>
              <a:t>Parlez-moi de quelque chose qui vous a alarmé ou inquiété au cours des 24 dernières heures?</a:t>
            </a:r>
            <a:endParaRPr kumimoji="0" lang="fr-CA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 Diagonal Corner Rectangle 5">
            <a:extLst>
              <a:ext uri="{FF2B5EF4-FFF2-40B4-BE49-F238E27FC236}">
                <a16:creationId xmlns:a16="http://schemas.microsoft.com/office/drawing/2014/main" id="{A55EBB06-CE91-9D8B-DECE-0F5FAA91AF5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49338" y="3850379"/>
            <a:ext cx="2743200" cy="1609494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Nos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soins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sont-ils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sécuritaires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sommes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-nous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simplement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chanceux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CB792A57-25D6-379C-C594-C22B529808F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235210" y="3850379"/>
            <a:ext cx="2743200" cy="1609494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Calibri" panose="020F0502020204030204" pitchFamily="34" charset="0"/>
              </a:rPr>
              <a:t>À quel point vos soins sont-ils sécuritaires?</a:t>
            </a:r>
            <a:endParaRPr kumimoji="0" lang="fr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9AEB5DC0-AC49-E280-E015-B22685CDF2D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121081" y="3851562"/>
            <a:ext cx="2743200" cy="1609494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Calibri" panose="020F0502020204030204" pitchFamily="34" charset="0"/>
              </a:rPr>
              <a:t>Qu’est-ce qui vous a fait ressentir un manque de sécurité au travail (ou depuis la dernière fois que nous en avons parlé)?</a:t>
            </a:r>
            <a:endParaRPr kumimoji="0" lang="fr-CA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AB854D74-2B2D-2C3B-E79B-1108C390798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006952" y="2135953"/>
            <a:ext cx="2743200" cy="1609494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À qui vous adressez-vous pour soulever un problème de sécurité ou faire un compliment?</a:t>
            </a:r>
            <a:endParaRPr kumimoji="0" lang="fr-C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AF663A0A-2C77-8A09-8D66-8801EC161692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9006952" y="3851562"/>
            <a:ext cx="2743200" cy="1609494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Calibri" panose="020F0502020204030204" pitchFamily="34" charset="0"/>
              </a:rPr>
              <a:t>Qu’est-ce qui vous aiderait à vous sentir davantage en sécurité?</a:t>
            </a:r>
            <a:endParaRPr kumimoji="0" lang="fr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557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216FBE-A192-4CDD-85E3-1F657EC8DF6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D0AB2B7-A222-44FF-B180-C8F0FD62396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3C9D581-DC54-7531-D5A1-93D8A441415C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fr-CA" sz="3600" noProof="0" dirty="0"/>
              <a:t>Questions que vous pouvez poser à vos patients/résidents/clients et partenaires de soins</a:t>
            </a:r>
            <a:endParaRPr lang="en-US" sz="3600" dirty="0"/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CB6541CD-E0D6-D778-5E6D-AF883BE59B2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49338" y="2134770"/>
            <a:ext cx="2743200" cy="1609494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À qui vous adresseriez-vous si vous ne vous sentiez en sécurité?</a:t>
            </a:r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8EB1F5E0-FD20-3BD9-9CD9-00268329898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35210" y="2134770"/>
            <a:ext cx="2743200" cy="1609494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Calibri" panose="020F0502020204030204" pitchFamily="34" charset="0"/>
              </a:rPr>
              <a:t>Qu’est-ce qui fait que vous vous sentez en sécurité?</a:t>
            </a:r>
            <a:endParaRPr kumimoji="0" lang="fr-C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 Diagonal Corner Rectangle 12">
            <a:extLst>
              <a:ext uri="{FF2B5EF4-FFF2-40B4-BE49-F238E27FC236}">
                <a16:creationId xmlns:a16="http://schemas.microsoft.com/office/drawing/2014/main" id="{29CF32DB-56CF-1BCC-4665-E2A9D613FBC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121082" y="2135953"/>
            <a:ext cx="2743200" cy="1609494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Calibri" panose="020F0502020204030204" pitchFamily="34" charset="0"/>
              </a:rPr>
              <a:t>Parlez-moi de quelque chose qui vous a alarmé ou inquiété au cours des 24 dernières heures?</a:t>
            </a:r>
            <a:endParaRPr kumimoji="0" lang="fr-CA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ound Diagonal Corner Rectangle 13">
            <a:extLst>
              <a:ext uri="{FF2B5EF4-FFF2-40B4-BE49-F238E27FC236}">
                <a16:creationId xmlns:a16="http://schemas.microsoft.com/office/drawing/2014/main" id="{EFF3FF4A-D68C-2992-8B2D-3142168A74B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720938" y="3850379"/>
            <a:ext cx="2743200" cy="1609494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Calibri" panose="020F0502020204030204" pitchFamily="34" charset="0"/>
              </a:rPr>
              <a:t>Qu’est-ce qui nuit à votre sentiment de sécurité?</a:t>
            </a:r>
            <a:endParaRPr kumimoji="0" lang="fr-C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D9C70B81-DD3D-0C94-95AE-AF7936F269F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606810" y="3850379"/>
            <a:ext cx="2743200" cy="1609494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Calibri" panose="020F0502020204030204" pitchFamily="34" charset="0"/>
              </a:rPr>
              <a:t>Quelles sont vos préférences en matière de soins (par exemple, </a:t>
            </a:r>
            <a:br>
              <a:rPr kumimoji="0" lang="fr-C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fr-C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Calibri" panose="020F0502020204030204" pitchFamily="34" charset="0"/>
              </a:rPr>
              <a:t>« qu’est-ce qui est important pour vous? »)?</a:t>
            </a:r>
            <a:endParaRPr kumimoji="0" lang="fr-CA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ound Diagonal Corner Rectangle 15">
            <a:extLst>
              <a:ext uri="{FF2B5EF4-FFF2-40B4-BE49-F238E27FC236}">
                <a16:creationId xmlns:a16="http://schemas.microsoft.com/office/drawing/2014/main" id="{515CA95E-2433-DA74-20F2-8FE924D1F78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492681" y="3851562"/>
            <a:ext cx="2743200" cy="1609494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10000"/>
              </a:lnSpc>
              <a:defRPr/>
            </a:pPr>
            <a:r>
              <a:rPr lang="fr-CA" sz="1600" b="1" dirty="0">
                <a:solidFill>
                  <a:prstClr val="black"/>
                </a:solidFill>
                <a:ea typeface="+mn-lt"/>
                <a:cs typeface="+mn-lt"/>
              </a:rPr>
              <a:t>Quelle est la question que vous n’avez jamais osé poser</a:t>
            </a:r>
            <a:r>
              <a:rPr kumimoji="0" lang="fr-C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lt"/>
              </a:rPr>
              <a:t>?</a:t>
            </a:r>
            <a:endParaRPr lang="en-US" b="1" dirty="0">
              <a:solidFill>
                <a:prstClr val="black"/>
              </a:solidFill>
              <a:ea typeface="+mn-lt"/>
              <a:cs typeface="+mn-lt"/>
            </a:endParaRPr>
          </a:p>
        </p:txBody>
      </p:sp>
      <p:sp>
        <p:nvSpPr>
          <p:cNvPr id="17" name="Round Diagonal Corner Rectangle 16">
            <a:extLst>
              <a:ext uri="{FF2B5EF4-FFF2-40B4-BE49-F238E27FC236}">
                <a16:creationId xmlns:a16="http://schemas.microsoft.com/office/drawing/2014/main" id="{9C7A389A-C82D-5001-D5A8-836C31C1BD34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006952" y="2135953"/>
            <a:ext cx="2743200" cy="1609494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Calibri" panose="020F0502020204030204" pitchFamily="34" charset="0"/>
              </a:rPr>
              <a:t>Qu’est-ce qui vous aiderait à vous sentir davantage en sécurité?</a:t>
            </a:r>
            <a:endParaRPr kumimoji="0" lang="fr-C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597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216FBE-A192-4CDD-85E3-1F657EC8DF6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D0AB2B7-A222-44FF-B180-C8F0FD62396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3C9D581-DC54-7531-D5A1-93D8A441415C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576694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3200" dirty="0">
                <a:latin typeface="Arial"/>
                <a:cs typeface="Arial"/>
              </a:rPr>
              <a:t>Amorces de discussion pour aider les patients/</a:t>
            </a:r>
            <a:r>
              <a:rPr lang="en-US" sz="3200" dirty="0" err="1">
                <a:latin typeface="Arial"/>
                <a:cs typeface="Arial"/>
              </a:rPr>
              <a:t>résidents</a:t>
            </a:r>
            <a:r>
              <a:rPr lang="en-US" sz="3200" dirty="0">
                <a:latin typeface="Arial"/>
                <a:cs typeface="Arial"/>
              </a:rPr>
              <a:t>/clients et </a:t>
            </a:r>
            <a:r>
              <a:rPr lang="en-US" sz="3200" dirty="0" err="1">
                <a:latin typeface="Arial"/>
                <a:cs typeface="Arial"/>
              </a:rPr>
              <a:t>leurs</a:t>
            </a:r>
            <a:r>
              <a:rPr lang="en-US" sz="3200" dirty="0">
                <a:latin typeface="Arial"/>
                <a:cs typeface="Arial"/>
              </a:rPr>
              <a:t> </a:t>
            </a:r>
            <a:r>
              <a:rPr lang="en-US" sz="3200" dirty="0" err="1">
                <a:latin typeface="Arial"/>
                <a:cs typeface="Arial"/>
              </a:rPr>
              <a:t>partenaires</a:t>
            </a:r>
            <a:r>
              <a:rPr lang="en-US" sz="3200" dirty="0">
                <a:latin typeface="Arial"/>
                <a:cs typeface="Arial"/>
              </a:rPr>
              <a:t> de </a:t>
            </a:r>
            <a:r>
              <a:rPr lang="en-US" sz="3200" dirty="0" err="1">
                <a:latin typeface="Arial"/>
                <a:cs typeface="Arial"/>
              </a:rPr>
              <a:t>soins</a:t>
            </a:r>
            <a:r>
              <a:rPr lang="en-US" sz="3200" dirty="0">
                <a:latin typeface="Arial"/>
                <a:cs typeface="Arial"/>
              </a:rPr>
              <a:t> à dialoguer avec les </a:t>
            </a:r>
            <a:r>
              <a:rPr lang="en-US" sz="3200" dirty="0" err="1">
                <a:latin typeface="Arial"/>
                <a:cs typeface="Arial"/>
              </a:rPr>
              <a:t>prestataires</a:t>
            </a:r>
            <a:r>
              <a:rPr lang="en-US" sz="3200" dirty="0">
                <a:latin typeface="Arial"/>
                <a:cs typeface="Arial"/>
              </a:rPr>
              <a:t> de </a:t>
            </a:r>
            <a:r>
              <a:rPr lang="en-US" sz="3200" dirty="0" err="1">
                <a:latin typeface="Arial"/>
                <a:cs typeface="Arial"/>
              </a:rPr>
              <a:t>soins</a:t>
            </a:r>
            <a:endParaRPr lang="en-US" sz="3200" dirty="0" err="1"/>
          </a:p>
        </p:txBody>
      </p:sp>
      <p:sp>
        <p:nvSpPr>
          <p:cNvPr id="3" name="Round Diagonal Corner Rectangle 2">
            <a:extLst>
              <a:ext uri="{FF2B5EF4-FFF2-40B4-BE49-F238E27FC236}">
                <a16:creationId xmlns:a16="http://schemas.microsoft.com/office/drawing/2014/main" id="{982193AA-03C3-DD3C-FB12-652B0B2B6F1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28211" y="2134770"/>
            <a:ext cx="3419540" cy="1609494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Calibri" panose="020F0502020204030204" pitchFamily="34" charset="0"/>
              </a:rPr>
              <a:t>Je me sentirais plus en sécurité si…</a:t>
            </a:r>
            <a:endParaRPr kumimoji="0" lang="fr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ound Diagonal Corner Rectangle 3">
            <a:extLst>
              <a:ext uri="{FF2B5EF4-FFF2-40B4-BE49-F238E27FC236}">
                <a16:creationId xmlns:a16="http://schemas.microsoft.com/office/drawing/2014/main" id="{458FD8B5-0E74-A2B6-6E1B-6F71E3537B3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570856" y="2134770"/>
            <a:ext cx="3419540" cy="1609494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Calibri" panose="020F0502020204030204" pitchFamily="34" charset="0"/>
              </a:rPr>
              <a:t>Je m’inquiète de mon état de santé ou de celui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Calibri" panose="020F0502020204030204" pitchFamily="34" charset="0"/>
              </a:rPr>
              <a:t>de l’un de mes proches parce que…</a:t>
            </a:r>
            <a:endParaRPr kumimoji="0" lang="fr-C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 Diagonal Corner Rectangle 4">
            <a:extLst>
              <a:ext uri="{FF2B5EF4-FFF2-40B4-BE49-F238E27FC236}">
                <a16:creationId xmlns:a16="http://schemas.microsoft.com/office/drawing/2014/main" id="{701CDBE3-A655-1040-EA84-DEC9B9D06F2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101163" y="2135953"/>
            <a:ext cx="3419540" cy="1609494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 ne suis pas à l'aise avec mon état de santé ou celui de mon proche parce que ...</a:t>
            </a:r>
            <a:endParaRPr kumimoji="0" lang="fr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 Diagonal Corner Rectangle 5">
            <a:extLst>
              <a:ext uri="{FF2B5EF4-FFF2-40B4-BE49-F238E27FC236}">
                <a16:creationId xmlns:a16="http://schemas.microsoft.com/office/drawing/2014/main" id="{0115F85A-E0CF-124F-39FD-3AE7391B6FC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028211" y="3850379"/>
            <a:ext cx="3419540" cy="1609494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Calibri" panose="020F0502020204030204" pitchFamily="34" charset="0"/>
              </a:rPr>
              <a:t>Je pense que ma sécurité ou celle 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Calibri" panose="020F0502020204030204" pitchFamily="34" charset="0"/>
              </a:rPr>
              <a:t>d'un de mes proches est menacée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parce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que…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FCE93676-2AF9-A462-45F7-564554D39EE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570856" y="3850379"/>
            <a:ext cx="3419540" cy="1609494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Calibri" panose="020F0502020204030204" pitchFamily="34" charset="0"/>
              </a:rPr>
              <a:t>Je ne me sens pas en sécurité parce que…</a:t>
            </a:r>
            <a:endParaRPr kumimoji="0" lang="fr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4C64C8BC-0B37-57B1-AB09-29ADCB56B24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8101163" y="3851562"/>
            <a:ext cx="3419540" cy="1609494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Calibri" panose="020F0502020204030204" pitchFamily="34" charset="0"/>
              </a:rPr>
              <a:t>Que puis-je faire pour contribuer à ma sécurité ?</a:t>
            </a:r>
            <a:endParaRPr kumimoji="0" lang="fr-C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0360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heme/theme1.xml><?xml version="1.0" encoding="utf-8"?>
<a:theme xmlns:a="http://schemas.openxmlformats.org/drawingml/2006/main" name="Custom Design">
  <a:themeElements>
    <a:clrScheme name="Healthcare Excellence Canada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3F358F"/>
      </a:accent1>
      <a:accent2>
        <a:srgbClr val="02A8A5"/>
      </a:accent2>
      <a:accent3>
        <a:srgbClr val="FCE100"/>
      </a:accent3>
      <a:accent4>
        <a:srgbClr val="F99F20"/>
      </a:accent4>
      <a:accent5>
        <a:srgbClr val="E82064"/>
      </a:accent5>
      <a:accent6>
        <a:srgbClr val="000000"/>
      </a:accent6>
      <a:hlink>
        <a:srgbClr val="0070C0"/>
      </a:hlink>
      <a:folHlink>
        <a:srgbClr val="0070C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1E66460-8937-4D10-9287-4E2D2CBB9F24}" vid="{AA7C2713-A9F4-4FE4-B986-1C3CA4529E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A13B329E2A194FA3BEBE768ACA7A24" ma:contentTypeVersion="19" ma:contentTypeDescription="Create a new document." ma:contentTypeScope="" ma:versionID="4a5cb3639bbf7286a174c4e65c8c9fae">
  <xsd:schema xmlns:xsd="http://www.w3.org/2001/XMLSchema" xmlns:xs="http://www.w3.org/2001/XMLSchema" xmlns:p="http://schemas.microsoft.com/office/2006/metadata/properties" xmlns:ns2="501cb0fe-3e73-4cac-aace-bb417978870e" xmlns:ns3="1c2d5024-d063-49bc-9df2-e9dd7583ded3" targetNamespace="http://schemas.microsoft.com/office/2006/metadata/properties" ma:root="true" ma:fieldsID="b823be61619f10fe05be77753b9b8d7b" ns2:_="" ns3:_="">
    <xsd:import namespace="501cb0fe-3e73-4cac-aace-bb417978870e"/>
    <xsd:import namespace="1c2d5024-d063-49bc-9df2-e9dd7583de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1cb0fe-3e73-4cac-aace-bb41797887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cbde02f-0584-40b5-9add-4084884bb6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2d5024-d063-49bc-9df2-e9dd7583ded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1b79dae-d421-4994-8d6b-bc6fd25dc647}" ma:internalName="TaxCatchAll" ma:showField="CatchAllData" ma:web="1c2d5024-d063-49bc-9df2-e9dd7583de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c2d5024-d063-49bc-9df2-e9dd7583ded3" xsi:nil="true"/>
    <lcf76f155ced4ddcb4097134ff3c332f xmlns="501cb0fe-3e73-4cac-aace-bb417978870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31B0ACF-2926-469B-A35C-5C92BDE31D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47E7DF-F375-4675-A393-996DCE0BF7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1cb0fe-3e73-4cac-aace-bb417978870e"/>
    <ds:schemaRef ds:uri="1c2d5024-d063-49bc-9df2-e9dd7583de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714E7A2-704A-4B1B-95B5-27EEE120DC83}">
  <ds:schemaRefs>
    <ds:schemaRef ds:uri="http://schemas.microsoft.com/office/2006/metadata/properties"/>
    <ds:schemaRef ds:uri="http://schemas.microsoft.com/office/infopath/2007/PartnerControls"/>
    <ds:schemaRef ds:uri="1c2d5024-d063-49bc-9df2-e9dd7583ded3"/>
    <ds:schemaRef ds:uri="501cb0fe-3e73-4cac-aace-bb417978870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</Words>
  <Application>Microsoft Office PowerPoint</Application>
  <PresentationFormat>Widescreen</PresentationFormat>
  <Paragraphs>42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Custom Design</vt:lpstr>
      <vt:lpstr>Questions que vous pouvez poser  à vos collègues</vt:lpstr>
      <vt:lpstr>Questions que vous pouvez poser à vos patients/résidents/clients et partenaires de soins</vt:lpstr>
      <vt:lpstr>Amorces de discussion pour aider les patients/résidents/clients et leurs partenaires de soins à dialoguer avec les prestataires de soins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Anne MacLaurin</dc:creator>
  <cp:lastModifiedBy>Anne MacLaurin</cp:lastModifiedBy>
  <cp:revision>14</cp:revision>
  <dcterms:created xsi:type="dcterms:W3CDTF">2025-02-27T14:15:32Z</dcterms:created>
  <dcterms:modified xsi:type="dcterms:W3CDTF">2025-09-02T17:48:30Z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0x01010074A13B329E2A194FA3BEBE768ACA7A24</vt:lpwstr>
  </property>
  <property fmtid="{D5CDD505-2E9C-101B-9397-08002B2CF9AE}" pid="3" name="MediaServiceImageTags">
    <vt:lpwstr/>
  </property>
</Properties>
</file>