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3.xml" ContentType="application/vnd.openxmlformats-officedocument.presentationml.tags+xml"/>
  <Override PartName="/ppt/notesSlides/notesSlide21.xml" ContentType="application/vnd.openxmlformats-officedocument.presentationml.notesSlide+xml"/>
  <Override PartName="/ppt/tags/tag4.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4"/>
  </p:sldMasterIdLst>
  <p:notesMasterIdLst>
    <p:notesMasterId r:id="rId39"/>
  </p:notesMasterIdLst>
  <p:sldIdLst>
    <p:sldId id="4610" r:id="rId5"/>
    <p:sldId id="4609" r:id="rId6"/>
    <p:sldId id="4608" r:id="rId7"/>
    <p:sldId id="4619" r:id="rId8"/>
    <p:sldId id="4607" r:id="rId9"/>
    <p:sldId id="4611" r:id="rId10"/>
    <p:sldId id="4606" r:id="rId11"/>
    <p:sldId id="4361" r:id="rId12"/>
    <p:sldId id="4625" r:id="rId13"/>
    <p:sldId id="4624" r:id="rId14"/>
    <p:sldId id="298" r:id="rId15"/>
    <p:sldId id="4592" r:id="rId16"/>
    <p:sldId id="4194" r:id="rId17"/>
    <p:sldId id="4596" r:id="rId18"/>
    <p:sldId id="4621" r:id="rId19"/>
    <p:sldId id="4598" r:id="rId20"/>
    <p:sldId id="302" r:id="rId21"/>
    <p:sldId id="4587" r:id="rId22"/>
    <p:sldId id="4104" r:id="rId23"/>
    <p:sldId id="4617" r:id="rId24"/>
    <p:sldId id="4467" r:id="rId25"/>
    <p:sldId id="4191" r:id="rId26"/>
    <p:sldId id="4616" r:id="rId27"/>
    <p:sldId id="4585" r:id="rId28"/>
    <p:sldId id="4623" r:id="rId29"/>
    <p:sldId id="4622" r:id="rId30"/>
    <p:sldId id="4602" r:id="rId31"/>
    <p:sldId id="4603" r:id="rId32"/>
    <p:sldId id="4613" r:id="rId33"/>
    <p:sldId id="4615" r:id="rId34"/>
    <p:sldId id="4614" r:id="rId35"/>
    <p:sldId id="4605" r:id="rId36"/>
    <p:sldId id="4612" r:id="rId37"/>
    <p:sldId id="4620" r:id="rId38"/>
  </p:sldIdLst>
  <p:sldSz cx="12192000" cy="6858000"/>
  <p:notesSz cx="7053263" cy="93091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lide Deck Template" id="{33CAB2FE-371B-4A41-9F54-F99E5D0B727B}">
          <p14:sldIdLst>
            <p14:sldId id="4610"/>
            <p14:sldId id="4609"/>
            <p14:sldId id="4608"/>
            <p14:sldId id="4619"/>
            <p14:sldId id="4607"/>
            <p14:sldId id="4611"/>
            <p14:sldId id="4606"/>
            <p14:sldId id="4361"/>
            <p14:sldId id="4625"/>
            <p14:sldId id="4624"/>
            <p14:sldId id="298"/>
            <p14:sldId id="4592"/>
            <p14:sldId id="4194"/>
            <p14:sldId id="4596"/>
            <p14:sldId id="4621"/>
            <p14:sldId id="4598"/>
            <p14:sldId id="302"/>
            <p14:sldId id="4587"/>
            <p14:sldId id="4104"/>
            <p14:sldId id="4617"/>
          </p14:sldIdLst>
        </p14:section>
        <p14:section name="Tips for starting on o new approach to safety" id="{58DCB909-0F53-4503-B7E9-7320D0356B81}">
          <p14:sldIdLst>
            <p14:sldId id="4467"/>
            <p14:sldId id="4191"/>
            <p14:sldId id="4616"/>
            <p14:sldId id="4585"/>
            <p14:sldId id="4623"/>
            <p14:sldId id="4622"/>
            <p14:sldId id="4602"/>
            <p14:sldId id="4603"/>
            <p14:sldId id="4613"/>
            <p14:sldId id="4615"/>
            <p14:sldId id="4614"/>
            <p14:sldId id="4605"/>
            <p14:sldId id="4612"/>
            <p14:sldId id="462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F4BC0D-A45F-5E1C-317E-2BAEB74FB9C0}" name="virginia@flintoft.ca" initials="vi" userId="S::urn:spo:guest#virginia@flintoft.ca::" providerId="AD"/>
  <p188:author id="{5EC0BE10-6FF5-474C-86DE-76193A7FA596}" name="Dan Costigan" initials="DC" userId="S::Dan.Costigan@hec-esc.ca::ff42a54d-16f6-457f-bd16-5309f43c837b" providerId="AD"/>
  <p188:author id="{80E5B711-DB90-C762-8387-85DE352659D8}" name="Carol Fancott" initials="CF" userId="S::carol.fancott@hec-esc.ca::3d0bd617-02ca-42a8-819a-d5eebc6e19a9" providerId="AD"/>
  <p188:author id="{33A53125-9D04-B520-B93A-C8B378D666AC}" name="Graeme Wilkes" initials="GW" userId="S::Graeme.Wilkes@hec-esc.ca::d10e74a3-a5cc-4d54-9579-13b594bc5b97" providerId="AD"/>
  <p188:author id="{4BE99025-4BB5-FC32-4F3C-40F3D038FF4D}" name="Rachel Gilbert" initials="RG" userId="S::Rachel.Gilbert@hec-esc.ca::51b96f95-54bd-45b3-8d87-fffce7135cb7" providerId="AD"/>
  <p188:author id="{7803DB26-67E9-580F-8B66-DE8554B028B0}" name="Kent Cadogan Loftsgard" initials="KCL" userId="cd391b4e2474f445" providerId="Windows Live"/>
  <p188:author id="{0DE51538-238B-D0CA-BE32-17AA18DD538A}" name="Graeme Wilkes" initials="GW" userId="S::graeme.wilkes@hec-esc.ca::d10e74a3-a5cc-4d54-9579-13b594bc5b97" providerId="AD"/>
  <p188:author id="{BF46A03C-1254-491A-EFBE-830C76C7FD0A}" name="ross.baker@utoronto.ca" initials="ro" userId="S::urn:spo:guest#ross.baker@utoronto.ca::" providerId="AD"/>
  <p188:author id="{9416A343-8527-1F82-557C-389814CD7DF1}" name="Beverley Pomeroy" initials="BP" userId="S::beverley.pomeroy@hec-esc.ca::bc81b7b5-614f-4d83-ba15-007e1cf612b9" providerId="AD"/>
  <p188:author id="{C26D0E4B-CCF8-456A-8C21-28C33738ACB1}" name="Jennifer Schipper" initials="JS" userId="S::jschipper@oltca.com::6750c7ce-baa4-4f07-aca1-adb471520d6c" providerId="AD"/>
  <p188:author id="{60217B65-4A3D-8CE2-5F17-3A2B193BB004}" name="Jennifer Schipper" initials="JS" userId="S::jschipper@arccommsinc.com::4566cec4-abce-4673-8821-502bbe444dc9" providerId="AD"/>
  <p188:author id="{E40DFF86-C39C-C9AD-E0B5-2FC8584425BD}" name="Anne MacLaurin" initials="AM" userId="S::Anne.MacLaurin@hec-esc.ca::09823825-f5ae-4dd5-ba5c-7db7b1cd3a75" providerId="AD"/>
  <p188:author id="{43C67D9C-DABA-DAB7-28D5-2DFC77289255}" name="Aurélie Barbe" initials="AB" userId="S::abarbe@banfield.agency::3879b34e-8f5a-4ea7-83ab-ffc2b24fa0ff" providerId="AD"/>
  <p188:author id="{75EE30A0-C515-B324-2A45-B6887DDAC03A}" name="Hailey Riendeau" initials="HR" userId="S::Hailey.Riendeau@hec-esc.ca::2bcdd952-22cf-42fa-bd8d-0252bbe2e7ee" providerId="AD"/>
  <p188:author id="{12CA53A7-661F-C57E-4475-5E0FA426C3A2}" name="Carol Fancott" initials="CF" userId="S::Carol.Fancott@hec-esc.ca::3d0bd617-02ca-42a8-819a-d5eebc6e19a9" providerId="AD"/>
  <p188:author id="{B8256DC6-B8BF-8725-29C3-8910E67B3982}" name="alice.damon@horizonnb.ca" initials="al" userId="S::urn:spo:guest#alice.damon@horizonnb.ca::" providerId="AD"/>
  <p188:author id="{7BBBCEC9-1635-423A-1654-99376D54E10A}" name="Mandy Lubjenka" initials="ML" userId="S::mandy.lubjenka@hec-esc.ca::79831aed-fa6d-4303-bc42-cd3d1566fb25" providerId="AD"/>
  <p188:author id="{727B42D1-0A24-88E5-E6C5-9F3C3321253F}" name="James Rebello" initials="JR" userId="S::james.rebello@hec-esc.ca::5b5280c9-fced-4a68-a86a-5be9348e3b2f" providerId="AD"/>
  <p188:author id="{9347B7DB-1467-5529-0E71-CA437C375AA5}" name="jschipper@arccommsinc.com" initials="js" userId="S::urn:spo:guest#jschipper@arccommsinc.com::"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roust, Blandine" initials="PB" lastIdx="1" clrIdx="0">
    <p:extLst>
      <p:ext uri="{19B8F6BF-5375-455C-9EA6-DF929625EA0E}">
        <p15:presenceInfo xmlns:p15="http://schemas.microsoft.com/office/powerpoint/2012/main" userId="S::blandine.proust@cfhi-fcass.ca::00c54afa-c4d0-427d-b477-3cbbf4bb2de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3586"/>
    <a:srgbClr val="E11F65"/>
    <a:srgbClr val="1DA8A4"/>
    <a:srgbClr val="FFFFFF"/>
    <a:srgbClr val="628171"/>
    <a:srgbClr val="F9A020"/>
    <a:srgbClr val="F4A6C2"/>
    <a:srgbClr val="EF79A3"/>
    <a:srgbClr val="016765"/>
    <a:srgbClr val="01CF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01"/>
    <p:restoredTop sz="54694" autoAdjust="0"/>
  </p:normalViewPr>
  <p:slideViewPr>
    <p:cSldViewPr snapToGrid="0">
      <p:cViewPr varScale="1">
        <p:scale>
          <a:sx n="62" d="100"/>
          <a:sy n="62" d="100"/>
        </p:scale>
        <p:origin x="2896" y="192"/>
      </p:cViewPr>
      <p:guideLst>
        <p:guide orient="horz" pos="2160"/>
        <p:guide pos="3840"/>
      </p:guideLst>
    </p:cSldViewPr>
  </p:slideViewPr>
  <p:outlineViewPr>
    <p:cViewPr>
      <p:scale>
        <a:sx n="33" d="100"/>
        <a:sy n="33" d="100"/>
      </p:scale>
      <p:origin x="0" y="-68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8/10/relationships/authors" Target="authors.xml"/><Relationship Id="rId20" Type="http://schemas.openxmlformats.org/officeDocument/2006/relationships/slide" Target="slides/slide16.xml"/><Relationship Id="rId41"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A92E0C-581D-4B3B-8C40-27377E7FA4A8}" type="doc">
      <dgm:prSet loTypeId="urn:microsoft.com/office/officeart/2005/8/layout/hierarchy4" loCatId="hierarchy" qsTypeId="urn:microsoft.com/office/officeart/2005/8/quickstyle/simple2" qsCatId="simple" csTypeId="urn:microsoft.com/office/officeart/2005/8/colors/accent1_2" csCatId="accent1" phldr="1"/>
      <dgm:spPr/>
      <dgm:t>
        <a:bodyPr/>
        <a:lstStyle/>
        <a:p>
          <a:endParaRPr lang="en-US"/>
        </a:p>
      </dgm:t>
    </dgm:pt>
    <dgm:pt modelId="{198921F4-0992-4013-A1D7-FADF07483F80}">
      <dgm:prSet/>
      <dgm:spPr/>
      <dgm:t>
        <a:bodyPr/>
        <a:lstStyle/>
        <a:p>
          <a:pPr rtl="0"/>
          <a:r>
            <a:rPr lang="en-US">
              <a:latin typeface="Arial" panose="020B0604020202020204" pitchFamily="34" charset="0"/>
              <a:cs typeface="Arial" panose="020B0604020202020204" pitchFamily="34" charset="0"/>
            </a:rPr>
            <a:t>Physical &amp; Psychological Harm</a:t>
          </a:r>
        </a:p>
      </dgm:t>
    </dgm:pt>
    <dgm:pt modelId="{11630D40-7647-45D3-892E-B16ACF6E6809}" type="parTrans" cxnId="{D577AD38-521C-43FF-A4FB-4E90CC5A3221}">
      <dgm:prSet/>
      <dgm:spPr/>
      <dgm:t>
        <a:bodyPr/>
        <a:lstStyle/>
        <a:p>
          <a:endParaRPr lang="en-US"/>
        </a:p>
      </dgm:t>
    </dgm:pt>
    <dgm:pt modelId="{0AE2D17A-BB2E-4D56-9813-51895C5FEAD2}" type="sibTrans" cxnId="{D577AD38-521C-43FF-A4FB-4E90CC5A3221}">
      <dgm:prSet/>
      <dgm:spPr/>
      <dgm:t>
        <a:bodyPr/>
        <a:lstStyle/>
        <a:p>
          <a:endParaRPr lang="en-US"/>
        </a:p>
      </dgm:t>
    </dgm:pt>
    <dgm:pt modelId="{F8B03B62-9096-44A5-9D3A-F917DFAC077E}">
      <dgm:prSet/>
      <dgm:spPr/>
      <dgm:t>
        <a:bodyPr/>
        <a:lstStyle/>
        <a:p>
          <a:r>
            <a:rPr lang="en-US">
              <a:latin typeface="Arial" panose="020B0604020202020204" pitchFamily="34" charset="0"/>
              <a:cs typeface="Arial" panose="020B0604020202020204" pitchFamily="34" charset="0"/>
            </a:rPr>
            <a:t>Treatment specific and general healthcare harm</a:t>
          </a:r>
        </a:p>
      </dgm:t>
    </dgm:pt>
    <dgm:pt modelId="{D7AF0A53-B4F5-484F-82BA-29B3FC957450}" type="parTrans" cxnId="{FF1B0080-FFBF-4D5A-9F9E-D53B919F4D48}">
      <dgm:prSet/>
      <dgm:spPr/>
      <dgm:t>
        <a:bodyPr/>
        <a:lstStyle/>
        <a:p>
          <a:endParaRPr lang="en-US"/>
        </a:p>
      </dgm:t>
    </dgm:pt>
    <dgm:pt modelId="{8317A364-468E-4E1A-9E0A-71975532E824}" type="sibTrans" cxnId="{FF1B0080-FFBF-4D5A-9F9E-D53B919F4D48}">
      <dgm:prSet/>
      <dgm:spPr/>
      <dgm:t>
        <a:bodyPr/>
        <a:lstStyle/>
        <a:p>
          <a:endParaRPr lang="en-US"/>
        </a:p>
      </dgm:t>
    </dgm:pt>
    <dgm:pt modelId="{04F63783-7DB5-4BF8-9F88-20D239D741D8}">
      <dgm:prSet/>
      <dgm:spPr/>
      <dgm:t>
        <a:bodyPr/>
        <a:lstStyle/>
        <a:p>
          <a:r>
            <a:rPr lang="en-US">
              <a:latin typeface="Arial" panose="020B0604020202020204" pitchFamily="34" charset="0"/>
              <a:cs typeface="Arial" panose="020B0604020202020204" pitchFamily="34" charset="0"/>
            </a:rPr>
            <a:t>Harm at transitions of care</a:t>
          </a:r>
        </a:p>
      </dgm:t>
    </dgm:pt>
    <dgm:pt modelId="{A2EB945C-8B6C-4748-8798-7DD7C622E82A}" type="parTrans" cxnId="{D9644E96-8460-4F20-80A1-CA05B954DBC2}">
      <dgm:prSet/>
      <dgm:spPr/>
      <dgm:t>
        <a:bodyPr/>
        <a:lstStyle/>
        <a:p>
          <a:endParaRPr lang="en-US"/>
        </a:p>
      </dgm:t>
    </dgm:pt>
    <dgm:pt modelId="{9118D8B3-53F5-49C9-AD50-4C9D9A78B51B}" type="sibTrans" cxnId="{D9644E96-8460-4F20-80A1-CA05B954DBC2}">
      <dgm:prSet/>
      <dgm:spPr/>
      <dgm:t>
        <a:bodyPr/>
        <a:lstStyle/>
        <a:p>
          <a:endParaRPr lang="en-US"/>
        </a:p>
      </dgm:t>
    </dgm:pt>
    <dgm:pt modelId="{18A2DDB8-CDE7-4146-AD92-D37D177E5AA0}">
      <dgm:prSet phldr="0"/>
      <dgm:spPr/>
      <dgm:t>
        <a:bodyPr/>
        <a:lstStyle/>
        <a:p>
          <a:pPr rtl="0"/>
          <a:r>
            <a:rPr lang="en-US" dirty="0">
              <a:latin typeface="Arial" panose="020B0604020202020204" pitchFamily="34" charset="0"/>
              <a:cs typeface="Arial" panose="020B0604020202020204" pitchFamily="34" charset="0"/>
            </a:rPr>
            <a:t>Harm due to culturally unsafe care</a:t>
          </a:r>
        </a:p>
      </dgm:t>
    </dgm:pt>
    <dgm:pt modelId="{F27F8F6C-4A83-4002-9159-40791EB8F0B2}" type="parTrans" cxnId="{CA3D61B1-41D2-4204-89C2-4DE3A53E59EC}">
      <dgm:prSet/>
      <dgm:spPr/>
      <dgm:t>
        <a:bodyPr/>
        <a:lstStyle/>
        <a:p>
          <a:endParaRPr lang="en-US"/>
        </a:p>
      </dgm:t>
    </dgm:pt>
    <dgm:pt modelId="{3512886E-541F-42FF-A05A-E795CAECDC4A}" type="sibTrans" cxnId="{CA3D61B1-41D2-4204-89C2-4DE3A53E59EC}">
      <dgm:prSet/>
      <dgm:spPr/>
      <dgm:t>
        <a:bodyPr/>
        <a:lstStyle/>
        <a:p>
          <a:endParaRPr lang="en-US"/>
        </a:p>
      </dgm:t>
    </dgm:pt>
    <dgm:pt modelId="{C2268EC9-E46E-4457-AAD8-6A7ABAE9887C}">
      <dgm:prSet/>
      <dgm:spPr/>
      <dgm:t>
        <a:bodyPr/>
        <a:lstStyle/>
        <a:p>
          <a:r>
            <a:rPr lang="en-US">
              <a:latin typeface="Arial" panose="020B0604020202020204" pitchFamily="34" charset="0"/>
              <a:cs typeface="Arial" panose="020B0604020202020204" pitchFamily="34" charset="0"/>
            </a:rPr>
            <a:t>Dehumanization</a:t>
          </a:r>
        </a:p>
      </dgm:t>
    </dgm:pt>
    <dgm:pt modelId="{AD828474-B840-43F6-91E2-70496B30C147}" type="parTrans" cxnId="{ABE0F080-7CE6-4219-8642-ECD6AC1FD6D9}">
      <dgm:prSet/>
      <dgm:spPr/>
      <dgm:t>
        <a:bodyPr/>
        <a:lstStyle/>
        <a:p>
          <a:endParaRPr lang="en-US"/>
        </a:p>
      </dgm:t>
    </dgm:pt>
    <dgm:pt modelId="{E5498E12-ADD1-4BC8-A23B-471E24641FB5}" type="sibTrans" cxnId="{ABE0F080-7CE6-4219-8642-ECD6AC1FD6D9}">
      <dgm:prSet/>
      <dgm:spPr/>
      <dgm:t>
        <a:bodyPr/>
        <a:lstStyle/>
        <a:p>
          <a:endParaRPr lang="en-US"/>
        </a:p>
      </dgm:t>
    </dgm:pt>
    <dgm:pt modelId="{1B53C980-356B-47B3-A8F4-5B8F2991611B}">
      <dgm:prSet/>
      <dgm:spPr/>
      <dgm:t>
        <a:bodyPr/>
        <a:lstStyle/>
        <a:p>
          <a:r>
            <a:rPr lang="en-US">
              <a:latin typeface="Arial" panose="020B0604020202020204" pitchFamily="34" charset="0"/>
              <a:cs typeface="Arial" panose="020B0604020202020204" pitchFamily="34" charset="0"/>
            </a:rPr>
            <a:t>Delayed, missed or incorrect diagnosis</a:t>
          </a:r>
        </a:p>
      </dgm:t>
    </dgm:pt>
    <dgm:pt modelId="{88E51F22-46C6-445E-BEE9-7CF598007B90}" type="parTrans" cxnId="{7C3CB017-A01F-4B37-8459-EE8D2FEF6FA4}">
      <dgm:prSet/>
      <dgm:spPr/>
      <dgm:t>
        <a:bodyPr/>
        <a:lstStyle/>
        <a:p>
          <a:endParaRPr lang="en-US"/>
        </a:p>
      </dgm:t>
    </dgm:pt>
    <dgm:pt modelId="{0A23B30B-BDCB-47DD-A948-34658E921FA4}" type="sibTrans" cxnId="{7C3CB017-A01F-4B37-8459-EE8D2FEF6FA4}">
      <dgm:prSet/>
      <dgm:spPr/>
      <dgm:t>
        <a:bodyPr/>
        <a:lstStyle/>
        <a:p>
          <a:endParaRPr lang="en-US"/>
        </a:p>
      </dgm:t>
    </dgm:pt>
    <dgm:pt modelId="{04905EF5-8143-48A4-A678-1FEE4E0C08EE}">
      <dgm:prSet/>
      <dgm:spPr/>
      <dgm:t>
        <a:bodyPr/>
        <a:lstStyle/>
        <a:p>
          <a:r>
            <a:rPr lang="en-US">
              <a:latin typeface="Arial" panose="020B0604020202020204" pitchFamily="34" charset="0"/>
              <a:cs typeface="Arial" panose="020B0604020202020204" pitchFamily="34" charset="0"/>
            </a:rPr>
            <a:t>Under, over, incorrect treatment</a:t>
          </a:r>
        </a:p>
      </dgm:t>
    </dgm:pt>
    <dgm:pt modelId="{289BE93B-8F1F-4E94-B42D-06F880C89EA4}" type="parTrans" cxnId="{93EE0691-38D6-4589-9FBF-2FBE2EA74E90}">
      <dgm:prSet/>
      <dgm:spPr/>
      <dgm:t>
        <a:bodyPr/>
        <a:lstStyle/>
        <a:p>
          <a:endParaRPr lang="en-US"/>
        </a:p>
      </dgm:t>
    </dgm:pt>
    <dgm:pt modelId="{B9BDC047-7AC3-4453-98BF-1371F537B280}" type="sibTrans" cxnId="{93EE0691-38D6-4589-9FBF-2FBE2EA74E90}">
      <dgm:prSet/>
      <dgm:spPr/>
      <dgm:t>
        <a:bodyPr/>
        <a:lstStyle/>
        <a:p>
          <a:endParaRPr lang="en-US"/>
        </a:p>
      </dgm:t>
    </dgm:pt>
    <dgm:pt modelId="{7EEE0F81-6788-4112-83CF-5D74A1EC0864}" type="pres">
      <dgm:prSet presAssocID="{15A92E0C-581D-4B3B-8C40-27377E7FA4A8}" presName="Name0" presStyleCnt="0">
        <dgm:presLayoutVars>
          <dgm:chPref val="1"/>
          <dgm:dir/>
          <dgm:animOne val="branch"/>
          <dgm:animLvl val="lvl"/>
          <dgm:resizeHandles/>
        </dgm:presLayoutVars>
      </dgm:prSet>
      <dgm:spPr/>
    </dgm:pt>
    <dgm:pt modelId="{AFE06F1F-DBD2-42DD-823F-9D4914825785}" type="pres">
      <dgm:prSet presAssocID="{198921F4-0992-4013-A1D7-FADF07483F80}" presName="vertOne" presStyleCnt="0"/>
      <dgm:spPr/>
    </dgm:pt>
    <dgm:pt modelId="{5410DF78-CB4D-4123-9462-B20A48F7B61B}" type="pres">
      <dgm:prSet presAssocID="{198921F4-0992-4013-A1D7-FADF07483F80}" presName="txOne" presStyleLbl="node0" presStyleIdx="0" presStyleCnt="1" custLinFactNeighborY="-4960">
        <dgm:presLayoutVars>
          <dgm:chPref val="3"/>
        </dgm:presLayoutVars>
      </dgm:prSet>
      <dgm:spPr/>
    </dgm:pt>
    <dgm:pt modelId="{8A247CB2-1A68-4D9C-899A-A7A3EBAB5D4A}" type="pres">
      <dgm:prSet presAssocID="{198921F4-0992-4013-A1D7-FADF07483F80}" presName="parTransOne" presStyleCnt="0"/>
      <dgm:spPr/>
    </dgm:pt>
    <dgm:pt modelId="{65089B6B-8AF3-4C12-AF2B-5F5479479A13}" type="pres">
      <dgm:prSet presAssocID="{198921F4-0992-4013-A1D7-FADF07483F80}" presName="horzOne" presStyleCnt="0"/>
      <dgm:spPr/>
    </dgm:pt>
    <dgm:pt modelId="{A52D3AD2-C0B2-41A1-A763-581F457577F1}" type="pres">
      <dgm:prSet presAssocID="{1B53C980-356B-47B3-A8F4-5B8F2991611B}" presName="vertTwo" presStyleCnt="0"/>
      <dgm:spPr/>
    </dgm:pt>
    <dgm:pt modelId="{3254EC43-F76A-420B-B22D-4533B57926F5}" type="pres">
      <dgm:prSet presAssocID="{1B53C980-356B-47B3-A8F4-5B8F2991611B}" presName="txTwo" presStyleLbl="node2" presStyleIdx="0" presStyleCnt="6">
        <dgm:presLayoutVars>
          <dgm:chPref val="3"/>
        </dgm:presLayoutVars>
      </dgm:prSet>
      <dgm:spPr/>
    </dgm:pt>
    <dgm:pt modelId="{B05C220A-DEEA-42DB-A01B-1B5AEA29DC23}" type="pres">
      <dgm:prSet presAssocID="{1B53C980-356B-47B3-A8F4-5B8F2991611B}" presName="horzTwo" presStyleCnt="0"/>
      <dgm:spPr/>
    </dgm:pt>
    <dgm:pt modelId="{99B03391-4A96-41A0-AE0B-2E2EF89FFA13}" type="pres">
      <dgm:prSet presAssocID="{0A23B30B-BDCB-47DD-A948-34658E921FA4}" presName="sibSpaceTwo" presStyleCnt="0"/>
      <dgm:spPr/>
    </dgm:pt>
    <dgm:pt modelId="{4C9242FE-8AAD-44E4-9058-B5AA48CC0222}" type="pres">
      <dgm:prSet presAssocID="{04905EF5-8143-48A4-A678-1FEE4E0C08EE}" presName="vertTwo" presStyleCnt="0"/>
      <dgm:spPr/>
    </dgm:pt>
    <dgm:pt modelId="{073C540C-58BE-435A-8AF1-FF95EB0C245A}" type="pres">
      <dgm:prSet presAssocID="{04905EF5-8143-48A4-A678-1FEE4E0C08EE}" presName="txTwo" presStyleLbl="node2" presStyleIdx="1" presStyleCnt="6">
        <dgm:presLayoutVars>
          <dgm:chPref val="3"/>
        </dgm:presLayoutVars>
      </dgm:prSet>
      <dgm:spPr/>
    </dgm:pt>
    <dgm:pt modelId="{F02252A9-2A19-4179-8096-B37C8AA29464}" type="pres">
      <dgm:prSet presAssocID="{04905EF5-8143-48A4-A678-1FEE4E0C08EE}" presName="horzTwo" presStyleCnt="0"/>
      <dgm:spPr/>
    </dgm:pt>
    <dgm:pt modelId="{25356EFF-8356-4DC3-A031-D8DFBFFDCAB2}" type="pres">
      <dgm:prSet presAssocID="{B9BDC047-7AC3-4453-98BF-1371F537B280}" presName="sibSpaceTwo" presStyleCnt="0"/>
      <dgm:spPr/>
    </dgm:pt>
    <dgm:pt modelId="{C59102FD-E191-4173-8B5C-E8553809E8D6}" type="pres">
      <dgm:prSet presAssocID="{C2268EC9-E46E-4457-AAD8-6A7ABAE9887C}" presName="vertTwo" presStyleCnt="0"/>
      <dgm:spPr/>
    </dgm:pt>
    <dgm:pt modelId="{8852DCE0-EB23-4EF8-A141-5DBAF1789820}" type="pres">
      <dgm:prSet presAssocID="{C2268EC9-E46E-4457-AAD8-6A7ABAE9887C}" presName="txTwo" presStyleLbl="node2" presStyleIdx="2" presStyleCnt="6">
        <dgm:presLayoutVars>
          <dgm:chPref val="3"/>
        </dgm:presLayoutVars>
      </dgm:prSet>
      <dgm:spPr/>
    </dgm:pt>
    <dgm:pt modelId="{286305F2-1065-45DD-8FA0-668B698082C5}" type="pres">
      <dgm:prSet presAssocID="{C2268EC9-E46E-4457-AAD8-6A7ABAE9887C}" presName="horzTwo" presStyleCnt="0"/>
      <dgm:spPr/>
    </dgm:pt>
    <dgm:pt modelId="{EFA73C07-7F51-4008-8F2B-AA31F7D05194}" type="pres">
      <dgm:prSet presAssocID="{E5498E12-ADD1-4BC8-A23B-471E24641FB5}" presName="sibSpaceTwo" presStyleCnt="0"/>
      <dgm:spPr/>
    </dgm:pt>
    <dgm:pt modelId="{CDEB1290-83A7-4653-AD59-47631A98FD58}" type="pres">
      <dgm:prSet presAssocID="{F8B03B62-9096-44A5-9D3A-F917DFAC077E}" presName="vertTwo" presStyleCnt="0"/>
      <dgm:spPr/>
    </dgm:pt>
    <dgm:pt modelId="{893698C4-7469-4075-86DB-757E3E69B675}" type="pres">
      <dgm:prSet presAssocID="{F8B03B62-9096-44A5-9D3A-F917DFAC077E}" presName="txTwo" presStyleLbl="node2" presStyleIdx="3" presStyleCnt="6">
        <dgm:presLayoutVars>
          <dgm:chPref val="3"/>
        </dgm:presLayoutVars>
      </dgm:prSet>
      <dgm:spPr/>
    </dgm:pt>
    <dgm:pt modelId="{3811BCE8-94FE-431A-946B-8E5874259E85}" type="pres">
      <dgm:prSet presAssocID="{F8B03B62-9096-44A5-9D3A-F917DFAC077E}" presName="horzTwo" presStyleCnt="0"/>
      <dgm:spPr/>
    </dgm:pt>
    <dgm:pt modelId="{E39534AD-2568-4040-B71F-0EE0FD9D852D}" type="pres">
      <dgm:prSet presAssocID="{8317A364-468E-4E1A-9E0A-71975532E824}" presName="sibSpaceTwo" presStyleCnt="0"/>
      <dgm:spPr/>
    </dgm:pt>
    <dgm:pt modelId="{D6D7CBFA-E949-447D-A882-21F94783D2F8}" type="pres">
      <dgm:prSet presAssocID="{04F63783-7DB5-4BF8-9F88-20D239D741D8}" presName="vertTwo" presStyleCnt="0"/>
      <dgm:spPr/>
    </dgm:pt>
    <dgm:pt modelId="{F792CDEC-D9E1-4D1C-B8E3-60BEAD952CC9}" type="pres">
      <dgm:prSet presAssocID="{04F63783-7DB5-4BF8-9F88-20D239D741D8}" presName="txTwo" presStyleLbl="node2" presStyleIdx="4" presStyleCnt="6">
        <dgm:presLayoutVars>
          <dgm:chPref val="3"/>
        </dgm:presLayoutVars>
      </dgm:prSet>
      <dgm:spPr/>
    </dgm:pt>
    <dgm:pt modelId="{1BE3E5BD-76EF-4EE0-BE89-6F3E175AD303}" type="pres">
      <dgm:prSet presAssocID="{04F63783-7DB5-4BF8-9F88-20D239D741D8}" presName="horzTwo" presStyleCnt="0"/>
      <dgm:spPr/>
    </dgm:pt>
    <dgm:pt modelId="{B771B84C-69C3-462F-B80F-E4035D53F07A}" type="pres">
      <dgm:prSet presAssocID="{9118D8B3-53F5-49C9-AD50-4C9D9A78B51B}" presName="sibSpaceTwo" presStyleCnt="0"/>
      <dgm:spPr/>
    </dgm:pt>
    <dgm:pt modelId="{949A5620-D0F8-4831-A040-733EB88CDB20}" type="pres">
      <dgm:prSet presAssocID="{18A2DDB8-CDE7-4146-AD92-D37D177E5AA0}" presName="vertTwo" presStyleCnt="0"/>
      <dgm:spPr/>
    </dgm:pt>
    <dgm:pt modelId="{0491D698-150A-4991-9906-233767653668}" type="pres">
      <dgm:prSet presAssocID="{18A2DDB8-CDE7-4146-AD92-D37D177E5AA0}" presName="txTwo" presStyleLbl="node2" presStyleIdx="5" presStyleCnt="6">
        <dgm:presLayoutVars>
          <dgm:chPref val="3"/>
        </dgm:presLayoutVars>
      </dgm:prSet>
      <dgm:spPr/>
    </dgm:pt>
    <dgm:pt modelId="{ECD11289-9923-4A7F-9904-0E883DAFF446}" type="pres">
      <dgm:prSet presAssocID="{18A2DDB8-CDE7-4146-AD92-D37D177E5AA0}" presName="horzTwo" presStyleCnt="0"/>
      <dgm:spPr/>
    </dgm:pt>
  </dgm:ptLst>
  <dgm:cxnLst>
    <dgm:cxn modelId="{7C3CB017-A01F-4B37-8459-EE8D2FEF6FA4}" srcId="{198921F4-0992-4013-A1D7-FADF07483F80}" destId="{1B53C980-356B-47B3-A8F4-5B8F2991611B}" srcOrd="0" destOrd="0" parTransId="{88E51F22-46C6-445E-BEE9-7CF598007B90}" sibTransId="{0A23B30B-BDCB-47DD-A948-34658E921FA4}"/>
    <dgm:cxn modelId="{D577AD38-521C-43FF-A4FB-4E90CC5A3221}" srcId="{15A92E0C-581D-4B3B-8C40-27377E7FA4A8}" destId="{198921F4-0992-4013-A1D7-FADF07483F80}" srcOrd="0" destOrd="0" parTransId="{11630D40-7647-45D3-892E-B16ACF6E6809}" sibTransId="{0AE2D17A-BB2E-4D56-9813-51895C5FEAD2}"/>
    <dgm:cxn modelId="{78EE9D6F-2F00-C741-B389-1A3A9FBDC4FF}" type="presOf" srcId="{18A2DDB8-CDE7-4146-AD92-D37D177E5AA0}" destId="{0491D698-150A-4991-9906-233767653668}" srcOrd="0" destOrd="0" presId="urn:microsoft.com/office/officeart/2005/8/layout/hierarchy4"/>
    <dgm:cxn modelId="{FF1B0080-FFBF-4D5A-9F9E-D53B919F4D48}" srcId="{198921F4-0992-4013-A1D7-FADF07483F80}" destId="{F8B03B62-9096-44A5-9D3A-F917DFAC077E}" srcOrd="3" destOrd="0" parTransId="{D7AF0A53-B4F5-484F-82BA-29B3FC957450}" sibTransId="{8317A364-468E-4E1A-9E0A-71975532E824}"/>
    <dgm:cxn modelId="{ABE0F080-7CE6-4219-8642-ECD6AC1FD6D9}" srcId="{198921F4-0992-4013-A1D7-FADF07483F80}" destId="{C2268EC9-E46E-4457-AAD8-6A7ABAE9887C}" srcOrd="2" destOrd="0" parTransId="{AD828474-B840-43F6-91E2-70496B30C147}" sibTransId="{E5498E12-ADD1-4BC8-A23B-471E24641FB5}"/>
    <dgm:cxn modelId="{93EE0691-38D6-4589-9FBF-2FBE2EA74E90}" srcId="{198921F4-0992-4013-A1D7-FADF07483F80}" destId="{04905EF5-8143-48A4-A678-1FEE4E0C08EE}" srcOrd="1" destOrd="0" parTransId="{289BE93B-8F1F-4E94-B42D-06F880C89EA4}" sibTransId="{B9BDC047-7AC3-4453-98BF-1371F537B280}"/>
    <dgm:cxn modelId="{D9644E96-8460-4F20-80A1-CA05B954DBC2}" srcId="{198921F4-0992-4013-A1D7-FADF07483F80}" destId="{04F63783-7DB5-4BF8-9F88-20D239D741D8}" srcOrd="4" destOrd="0" parTransId="{A2EB945C-8B6C-4748-8798-7DD7C622E82A}" sibTransId="{9118D8B3-53F5-49C9-AD50-4C9D9A78B51B}"/>
    <dgm:cxn modelId="{CA3D61B1-41D2-4204-89C2-4DE3A53E59EC}" srcId="{198921F4-0992-4013-A1D7-FADF07483F80}" destId="{18A2DDB8-CDE7-4146-AD92-D37D177E5AA0}" srcOrd="5" destOrd="0" parTransId="{F27F8F6C-4A83-4002-9159-40791EB8F0B2}" sibTransId="{3512886E-541F-42FF-A05A-E795CAECDC4A}"/>
    <dgm:cxn modelId="{A53E71B6-372B-F145-A6E0-561C8F08B230}" type="presOf" srcId="{04F63783-7DB5-4BF8-9F88-20D239D741D8}" destId="{F792CDEC-D9E1-4D1C-B8E3-60BEAD952CC9}" srcOrd="0" destOrd="0" presId="urn:microsoft.com/office/officeart/2005/8/layout/hierarchy4"/>
    <dgm:cxn modelId="{911F8CCB-C487-3843-855E-88C4061369E2}" type="presOf" srcId="{F8B03B62-9096-44A5-9D3A-F917DFAC077E}" destId="{893698C4-7469-4075-86DB-757E3E69B675}" srcOrd="0" destOrd="0" presId="urn:microsoft.com/office/officeart/2005/8/layout/hierarchy4"/>
    <dgm:cxn modelId="{4A366DD6-B0E3-9544-9B6B-DF2269999492}" type="presOf" srcId="{198921F4-0992-4013-A1D7-FADF07483F80}" destId="{5410DF78-CB4D-4123-9462-B20A48F7B61B}" srcOrd="0" destOrd="0" presId="urn:microsoft.com/office/officeart/2005/8/layout/hierarchy4"/>
    <dgm:cxn modelId="{51E922DB-AA7D-49F4-BA32-342B6ED16EC1}" type="presOf" srcId="{15A92E0C-581D-4B3B-8C40-27377E7FA4A8}" destId="{7EEE0F81-6788-4112-83CF-5D74A1EC0864}" srcOrd="0" destOrd="0" presId="urn:microsoft.com/office/officeart/2005/8/layout/hierarchy4"/>
    <dgm:cxn modelId="{CEE28DDC-2589-4C4E-AF91-A4144A80A16E}" type="presOf" srcId="{04905EF5-8143-48A4-A678-1FEE4E0C08EE}" destId="{073C540C-58BE-435A-8AF1-FF95EB0C245A}" srcOrd="0" destOrd="0" presId="urn:microsoft.com/office/officeart/2005/8/layout/hierarchy4"/>
    <dgm:cxn modelId="{84DB0EEA-CE53-0143-9735-8FC9E6071BDB}" type="presOf" srcId="{1B53C980-356B-47B3-A8F4-5B8F2991611B}" destId="{3254EC43-F76A-420B-B22D-4533B57926F5}" srcOrd="0" destOrd="0" presId="urn:microsoft.com/office/officeart/2005/8/layout/hierarchy4"/>
    <dgm:cxn modelId="{F815CFF3-3C02-A049-B316-220DA94829A8}" type="presOf" srcId="{C2268EC9-E46E-4457-AAD8-6A7ABAE9887C}" destId="{8852DCE0-EB23-4EF8-A141-5DBAF1789820}" srcOrd="0" destOrd="0" presId="urn:microsoft.com/office/officeart/2005/8/layout/hierarchy4"/>
    <dgm:cxn modelId="{606A692F-2F4B-5246-87DF-631EEBD62260}" type="presParOf" srcId="{7EEE0F81-6788-4112-83CF-5D74A1EC0864}" destId="{AFE06F1F-DBD2-42DD-823F-9D4914825785}" srcOrd="0" destOrd="0" presId="urn:microsoft.com/office/officeart/2005/8/layout/hierarchy4"/>
    <dgm:cxn modelId="{A7BF7B92-DDF6-F34A-A898-85C62B4306F7}" type="presParOf" srcId="{AFE06F1F-DBD2-42DD-823F-9D4914825785}" destId="{5410DF78-CB4D-4123-9462-B20A48F7B61B}" srcOrd="0" destOrd="0" presId="urn:microsoft.com/office/officeart/2005/8/layout/hierarchy4"/>
    <dgm:cxn modelId="{9ED7B3FB-D024-0841-9A33-C9CF091FC4D5}" type="presParOf" srcId="{AFE06F1F-DBD2-42DD-823F-9D4914825785}" destId="{8A247CB2-1A68-4D9C-899A-A7A3EBAB5D4A}" srcOrd="1" destOrd="0" presId="urn:microsoft.com/office/officeart/2005/8/layout/hierarchy4"/>
    <dgm:cxn modelId="{8F6AE0BB-C780-724C-8EF2-D09BC6EEAA86}" type="presParOf" srcId="{AFE06F1F-DBD2-42DD-823F-9D4914825785}" destId="{65089B6B-8AF3-4C12-AF2B-5F5479479A13}" srcOrd="2" destOrd="0" presId="urn:microsoft.com/office/officeart/2005/8/layout/hierarchy4"/>
    <dgm:cxn modelId="{CE157164-F042-0041-B1ED-457E2999B0CB}" type="presParOf" srcId="{65089B6B-8AF3-4C12-AF2B-5F5479479A13}" destId="{A52D3AD2-C0B2-41A1-A763-581F457577F1}" srcOrd="0" destOrd="0" presId="urn:microsoft.com/office/officeart/2005/8/layout/hierarchy4"/>
    <dgm:cxn modelId="{CAE81633-0CC2-2E4B-A87A-30F07353118E}" type="presParOf" srcId="{A52D3AD2-C0B2-41A1-A763-581F457577F1}" destId="{3254EC43-F76A-420B-B22D-4533B57926F5}" srcOrd="0" destOrd="0" presId="urn:microsoft.com/office/officeart/2005/8/layout/hierarchy4"/>
    <dgm:cxn modelId="{8A09F700-F655-3743-933B-F5AF055ECCB5}" type="presParOf" srcId="{A52D3AD2-C0B2-41A1-A763-581F457577F1}" destId="{B05C220A-DEEA-42DB-A01B-1B5AEA29DC23}" srcOrd="1" destOrd="0" presId="urn:microsoft.com/office/officeart/2005/8/layout/hierarchy4"/>
    <dgm:cxn modelId="{085FD67C-B57A-F048-B8E3-4C8D8705F128}" type="presParOf" srcId="{65089B6B-8AF3-4C12-AF2B-5F5479479A13}" destId="{99B03391-4A96-41A0-AE0B-2E2EF89FFA13}" srcOrd="1" destOrd="0" presId="urn:microsoft.com/office/officeart/2005/8/layout/hierarchy4"/>
    <dgm:cxn modelId="{CE55ECBB-3093-F640-9D4C-E224C079A7EF}" type="presParOf" srcId="{65089B6B-8AF3-4C12-AF2B-5F5479479A13}" destId="{4C9242FE-8AAD-44E4-9058-B5AA48CC0222}" srcOrd="2" destOrd="0" presId="urn:microsoft.com/office/officeart/2005/8/layout/hierarchy4"/>
    <dgm:cxn modelId="{45204832-41B7-0F45-9E4C-82ADD9D6950F}" type="presParOf" srcId="{4C9242FE-8AAD-44E4-9058-B5AA48CC0222}" destId="{073C540C-58BE-435A-8AF1-FF95EB0C245A}" srcOrd="0" destOrd="0" presId="urn:microsoft.com/office/officeart/2005/8/layout/hierarchy4"/>
    <dgm:cxn modelId="{E3971613-6EF9-C94C-8CE2-C97C8066EB36}" type="presParOf" srcId="{4C9242FE-8AAD-44E4-9058-B5AA48CC0222}" destId="{F02252A9-2A19-4179-8096-B37C8AA29464}" srcOrd="1" destOrd="0" presId="urn:microsoft.com/office/officeart/2005/8/layout/hierarchy4"/>
    <dgm:cxn modelId="{50D5AB50-A624-8C48-BBBF-91D63B9F6F24}" type="presParOf" srcId="{65089B6B-8AF3-4C12-AF2B-5F5479479A13}" destId="{25356EFF-8356-4DC3-A031-D8DFBFFDCAB2}" srcOrd="3" destOrd="0" presId="urn:microsoft.com/office/officeart/2005/8/layout/hierarchy4"/>
    <dgm:cxn modelId="{817099D7-DBB8-0042-9BC6-11B375F491AA}" type="presParOf" srcId="{65089B6B-8AF3-4C12-AF2B-5F5479479A13}" destId="{C59102FD-E191-4173-8B5C-E8553809E8D6}" srcOrd="4" destOrd="0" presId="urn:microsoft.com/office/officeart/2005/8/layout/hierarchy4"/>
    <dgm:cxn modelId="{F7DBAA55-84EE-914D-8AD6-C5B26F01FBDC}" type="presParOf" srcId="{C59102FD-E191-4173-8B5C-E8553809E8D6}" destId="{8852DCE0-EB23-4EF8-A141-5DBAF1789820}" srcOrd="0" destOrd="0" presId="urn:microsoft.com/office/officeart/2005/8/layout/hierarchy4"/>
    <dgm:cxn modelId="{BE3DEA16-7A07-DC41-823D-F4F0BCE95000}" type="presParOf" srcId="{C59102FD-E191-4173-8B5C-E8553809E8D6}" destId="{286305F2-1065-45DD-8FA0-668B698082C5}" srcOrd="1" destOrd="0" presId="urn:microsoft.com/office/officeart/2005/8/layout/hierarchy4"/>
    <dgm:cxn modelId="{84709D76-38D6-8846-BB4F-0E11275100AE}" type="presParOf" srcId="{65089B6B-8AF3-4C12-AF2B-5F5479479A13}" destId="{EFA73C07-7F51-4008-8F2B-AA31F7D05194}" srcOrd="5" destOrd="0" presId="urn:microsoft.com/office/officeart/2005/8/layout/hierarchy4"/>
    <dgm:cxn modelId="{E5528812-53C0-DC4B-9AB9-D120712F966D}" type="presParOf" srcId="{65089B6B-8AF3-4C12-AF2B-5F5479479A13}" destId="{CDEB1290-83A7-4653-AD59-47631A98FD58}" srcOrd="6" destOrd="0" presId="urn:microsoft.com/office/officeart/2005/8/layout/hierarchy4"/>
    <dgm:cxn modelId="{A0E3A479-726A-684B-9E23-1860637DD44D}" type="presParOf" srcId="{CDEB1290-83A7-4653-AD59-47631A98FD58}" destId="{893698C4-7469-4075-86DB-757E3E69B675}" srcOrd="0" destOrd="0" presId="urn:microsoft.com/office/officeart/2005/8/layout/hierarchy4"/>
    <dgm:cxn modelId="{B8DDCDF1-0A88-DA43-A280-33B70016E7F5}" type="presParOf" srcId="{CDEB1290-83A7-4653-AD59-47631A98FD58}" destId="{3811BCE8-94FE-431A-946B-8E5874259E85}" srcOrd="1" destOrd="0" presId="urn:microsoft.com/office/officeart/2005/8/layout/hierarchy4"/>
    <dgm:cxn modelId="{FEC22129-6E06-BA4A-A6A2-F14834FC4785}" type="presParOf" srcId="{65089B6B-8AF3-4C12-AF2B-5F5479479A13}" destId="{E39534AD-2568-4040-B71F-0EE0FD9D852D}" srcOrd="7" destOrd="0" presId="urn:microsoft.com/office/officeart/2005/8/layout/hierarchy4"/>
    <dgm:cxn modelId="{7198099C-3975-E041-8731-7D7CEF02FD39}" type="presParOf" srcId="{65089B6B-8AF3-4C12-AF2B-5F5479479A13}" destId="{D6D7CBFA-E949-447D-A882-21F94783D2F8}" srcOrd="8" destOrd="0" presId="urn:microsoft.com/office/officeart/2005/8/layout/hierarchy4"/>
    <dgm:cxn modelId="{2A52203B-1937-D24E-9338-9D9EF18A91DC}" type="presParOf" srcId="{D6D7CBFA-E949-447D-A882-21F94783D2F8}" destId="{F792CDEC-D9E1-4D1C-B8E3-60BEAD952CC9}" srcOrd="0" destOrd="0" presId="urn:microsoft.com/office/officeart/2005/8/layout/hierarchy4"/>
    <dgm:cxn modelId="{18C68B9D-5159-954E-B797-441B6C9A313B}" type="presParOf" srcId="{D6D7CBFA-E949-447D-A882-21F94783D2F8}" destId="{1BE3E5BD-76EF-4EE0-BE89-6F3E175AD303}" srcOrd="1" destOrd="0" presId="urn:microsoft.com/office/officeart/2005/8/layout/hierarchy4"/>
    <dgm:cxn modelId="{1FD204F8-32CD-8046-B7F7-3BB4239892BD}" type="presParOf" srcId="{65089B6B-8AF3-4C12-AF2B-5F5479479A13}" destId="{B771B84C-69C3-462F-B80F-E4035D53F07A}" srcOrd="9" destOrd="0" presId="urn:microsoft.com/office/officeart/2005/8/layout/hierarchy4"/>
    <dgm:cxn modelId="{F4D993D2-097F-BF41-B43B-EE48357020D0}" type="presParOf" srcId="{65089B6B-8AF3-4C12-AF2B-5F5479479A13}" destId="{949A5620-D0F8-4831-A040-733EB88CDB20}" srcOrd="10" destOrd="0" presId="urn:microsoft.com/office/officeart/2005/8/layout/hierarchy4"/>
    <dgm:cxn modelId="{F0A5A791-79B0-634F-AA8D-EABF1799D936}" type="presParOf" srcId="{949A5620-D0F8-4831-A040-733EB88CDB20}" destId="{0491D698-150A-4991-9906-233767653668}" srcOrd="0" destOrd="0" presId="urn:microsoft.com/office/officeart/2005/8/layout/hierarchy4"/>
    <dgm:cxn modelId="{A0441D99-CBBB-1A46-8925-62D09EBB4332}" type="presParOf" srcId="{949A5620-D0F8-4831-A040-733EB88CDB20}" destId="{ECD11289-9923-4A7F-9904-0E883DAFF446}"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0DF78-CB4D-4123-9462-B20A48F7B61B}">
      <dsp:nvSpPr>
        <dsp:cNvPr id="0" name=""/>
        <dsp:cNvSpPr/>
      </dsp:nvSpPr>
      <dsp:spPr>
        <a:xfrm>
          <a:off x="44" y="0"/>
          <a:ext cx="9040279" cy="147394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rtl="0">
            <a:lnSpc>
              <a:spcPct val="90000"/>
            </a:lnSpc>
            <a:spcBef>
              <a:spcPct val="0"/>
            </a:spcBef>
            <a:spcAft>
              <a:spcPct val="35000"/>
            </a:spcAft>
            <a:buNone/>
          </a:pPr>
          <a:r>
            <a:rPr lang="en-US" sz="4900" kern="1200">
              <a:latin typeface="Arial" panose="020B0604020202020204" pitchFamily="34" charset="0"/>
              <a:cs typeface="Arial" panose="020B0604020202020204" pitchFamily="34" charset="0"/>
            </a:rPr>
            <a:t>Physical &amp; Psychological Harm</a:t>
          </a:r>
        </a:p>
      </dsp:txBody>
      <dsp:txXfrm>
        <a:off x="43214" y="43170"/>
        <a:ext cx="8953939" cy="1387602"/>
      </dsp:txXfrm>
    </dsp:sp>
    <dsp:sp modelId="{3254EC43-F76A-420B-B22D-4533B57926F5}">
      <dsp:nvSpPr>
        <dsp:cNvPr id="0" name=""/>
        <dsp:cNvSpPr/>
      </dsp:nvSpPr>
      <dsp:spPr>
        <a:xfrm>
          <a:off x="44" y="1709278"/>
          <a:ext cx="1408143" cy="147394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latin typeface="Arial" panose="020B0604020202020204" pitchFamily="34" charset="0"/>
              <a:cs typeface="Arial" panose="020B0604020202020204" pitchFamily="34" charset="0"/>
            </a:rPr>
            <a:t>Delayed, missed or incorrect diagnosis</a:t>
          </a:r>
        </a:p>
      </dsp:txBody>
      <dsp:txXfrm>
        <a:off x="41287" y="1750521"/>
        <a:ext cx="1325657" cy="1391456"/>
      </dsp:txXfrm>
    </dsp:sp>
    <dsp:sp modelId="{073C540C-58BE-435A-8AF1-FF95EB0C245A}">
      <dsp:nvSpPr>
        <dsp:cNvPr id="0" name=""/>
        <dsp:cNvSpPr/>
      </dsp:nvSpPr>
      <dsp:spPr>
        <a:xfrm>
          <a:off x="1526471" y="1709278"/>
          <a:ext cx="1408143" cy="147394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latin typeface="Arial" panose="020B0604020202020204" pitchFamily="34" charset="0"/>
              <a:cs typeface="Arial" panose="020B0604020202020204" pitchFamily="34" charset="0"/>
            </a:rPr>
            <a:t>Under, over, incorrect treatment</a:t>
          </a:r>
        </a:p>
      </dsp:txBody>
      <dsp:txXfrm>
        <a:off x="1567714" y="1750521"/>
        <a:ext cx="1325657" cy="1391456"/>
      </dsp:txXfrm>
    </dsp:sp>
    <dsp:sp modelId="{8852DCE0-EB23-4EF8-A141-5DBAF1789820}">
      <dsp:nvSpPr>
        <dsp:cNvPr id="0" name=""/>
        <dsp:cNvSpPr/>
      </dsp:nvSpPr>
      <dsp:spPr>
        <a:xfrm>
          <a:off x="3052898" y="1709278"/>
          <a:ext cx="1408143" cy="147394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latin typeface="Arial" panose="020B0604020202020204" pitchFamily="34" charset="0"/>
              <a:cs typeface="Arial" panose="020B0604020202020204" pitchFamily="34" charset="0"/>
            </a:rPr>
            <a:t>Dehumanization</a:t>
          </a:r>
        </a:p>
      </dsp:txBody>
      <dsp:txXfrm>
        <a:off x="3094141" y="1750521"/>
        <a:ext cx="1325657" cy="1391456"/>
      </dsp:txXfrm>
    </dsp:sp>
    <dsp:sp modelId="{893698C4-7469-4075-86DB-757E3E69B675}">
      <dsp:nvSpPr>
        <dsp:cNvPr id="0" name=""/>
        <dsp:cNvSpPr/>
      </dsp:nvSpPr>
      <dsp:spPr>
        <a:xfrm>
          <a:off x="4579326" y="1709278"/>
          <a:ext cx="1408143" cy="147394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latin typeface="Arial" panose="020B0604020202020204" pitchFamily="34" charset="0"/>
              <a:cs typeface="Arial" panose="020B0604020202020204" pitchFamily="34" charset="0"/>
            </a:rPr>
            <a:t>Treatment specific and general healthcare harm</a:t>
          </a:r>
        </a:p>
      </dsp:txBody>
      <dsp:txXfrm>
        <a:off x="4620569" y="1750521"/>
        <a:ext cx="1325657" cy="1391456"/>
      </dsp:txXfrm>
    </dsp:sp>
    <dsp:sp modelId="{F792CDEC-D9E1-4D1C-B8E3-60BEAD952CC9}">
      <dsp:nvSpPr>
        <dsp:cNvPr id="0" name=""/>
        <dsp:cNvSpPr/>
      </dsp:nvSpPr>
      <dsp:spPr>
        <a:xfrm>
          <a:off x="6105753" y="1709278"/>
          <a:ext cx="1408143" cy="147394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latin typeface="Arial" panose="020B0604020202020204" pitchFamily="34" charset="0"/>
              <a:cs typeface="Arial" panose="020B0604020202020204" pitchFamily="34" charset="0"/>
            </a:rPr>
            <a:t>Harm at transitions of care</a:t>
          </a:r>
        </a:p>
      </dsp:txBody>
      <dsp:txXfrm>
        <a:off x="6146996" y="1750521"/>
        <a:ext cx="1325657" cy="1391456"/>
      </dsp:txXfrm>
    </dsp:sp>
    <dsp:sp modelId="{0491D698-150A-4991-9906-233767653668}">
      <dsp:nvSpPr>
        <dsp:cNvPr id="0" name=""/>
        <dsp:cNvSpPr/>
      </dsp:nvSpPr>
      <dsp:spPr>
        <a:xfrm>
          <a:off x="7632180" y="1709278"/>
          <a:ext cx="1408143" cy="147394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dirty="0">
              <a:latin typeface="Arial" panose="020B0604020202020204" pitchFamily="34" charset="0"/>
              <a:cs typeface="Arial" panose="020B0604020202020204" pitchFamily="34" charset="0"/>
            </a:rPr>
            <a:t>Harm due to culturally unsafe care</a:t>
          </a:r>
        </a:p>
      </dsp:txBody>
      <dsp:txXfrm>
        <a:off x="7673423" y="1750521"/>
        <a:ext cx="1325657" cy="139145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7072"/>
          </a:xfrm>
          <a:prstGeom prst="rect">
            <a:avLst/>
          </a:prstGeom>
        </p:spPr>
        <p:txBody>
          <a:bodyPr vert="horz" lIns="93497" tIns="46749" rIns="93497" bIns="46749" rtlCol="0"/>
          <a:lstStyle>
            <a:lvl1pPr algn="r">
              <a:defRPr sz="1200"/>
            </a:lvl1pPr>
          </a:lstStyle>
          <a:p>
            <a:fld id="{0143CBCC-0BF9-3A4F-8427-A52C3B9C25DB}" type="datetimeFigureOut">
              <a:rPr lang="en-US" smtClean="0"/>
              <a:t>10/6/2023</a:t>
            </a:fld>
            <a:endParaRPr lang="en-US"/>
          </a:p>
        </p:txBody>
      </p:sp>
      <p:sp>
        <p:nvSpPr>
          <p:cNvPr id="4" name="Slide Image Placeholder 3"/>
          <p:cNvSpPr>
            <a:spLocks noGrp="1" noRot="1" noChangeAspect="1"/>
          </p:cNvSpPr>
          <p:nvPr>
            <p:ph type="sldImg" idx="2"/>
          </p:nvPr>
        </p:nvSpPr>
        <p:spPr>
          <a:xfrm>
            <a:off x="733425" y="1163638"/>
            <a:ext cx="5586413" cy="3141662"/>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80004"/>
            <a:ext cx="5642610" cy="3665458"/>
          </a:xfrm>
          <a:prstGeom prst="rect">
            <a:avLst/>
          </a:prstGeom>
        </p:spPr>
        <p:txBody>
          <a:bodyPr vert="horz" lIns="93497" tIns="46749" rIns="93497" bIns="4674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56414" cy="467071"/>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30"/>
            <a:ext cx="3056414" cy="467071"/>
          </a:xfrm>
          <a:prstGeom prst="rect">
            <a:avLst/>
          </a:prstGeom>
        </p:spPr>
        <p:txBody>
          <a:bodyPr vert="horz" lIns="93497" tIns="46749" rIns="93497" bIns="46749" rtlCol="0" anchor="b"/>
          <a:lstStyle>
            <a:lvl1pPr algn="r">
              <a:defRPr sz="1200"/>
            </a:lvl1pPr>
          </a:lstStyle>
          <a:p>
            <a:fld id="{4144B198-1CCF-724B-908F-5F66E990C5BE}" type="slidenum">
              <a:rPr lang="en-US" smtClean="0"/>
              <a:t>‹#›</a:t>
            </a:fld>
            <a:endParaRPr lang="en-US"/>
          </a:p>
        </p:txBody>
      </p:sp>
    </p:spTree>
    <p:extLst>
      <p:ext uri="{BB962C8B-B14F-4D97-AF65-F5344CB8AC3E}">
        <p14:creationId xmlns:p14="http://schemas.microsoft.com/office/powerpoint/2010/main" val="1428461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delighted to join you today to suggest a new approach to patient safety for our organization, and to encourage all of us at </a:t>
            </a:r>
            <a:r>
              <a:rPr lang="en-US" i="1" dirty="0"/>
              <a:t>[name of organization] </a:t>
            </a:r>
            <a:r>
              <a:rPr lang="en-US" dirty="0"/>
              <a:t>to champion it to improve care for our </a:t>
            </a:r>
            <a:r>
              <a:rPr lang="en-US" i="1" dirty="0"/>
              <a:t>patients / residents / clients</a:t>
            </a:r>
            <a:r>
              <a:rPr lang="en-US" dirty="0"/>
              <a:t>.</a:t>
            </a:r>
          </a:p>
          <a:p>
            <a:endParaRPr lang="en-US" dirty="0"/>
          </a:p>
          <a:p>
            <a:r>
              <a:rPr lang="en-US" dirty="0"/>
              <a:t>It’s also an approach being championed by Healthcare Excellence Canada who provides excellent tools and resources that can support us.</a:t>
            </a:r>
          </a:p>
        </p:txBody>
      </p:sp>
      <p:sp>
        <p:nvSpPr>
          <p:cNvPr id="4" name="Slide Number Placeholder 3"/>
          <p:cNvSpPr>
            <a:spLocks noGrp="1"/>
          </p:cNvSpPr>
          <p:nvPr>
            <p:ph type="sldNum" sz="quarter" idx="5"/>
          </p:nvPr>
        </p:nvSpPr>
        <p:spPr/>
        <p:txBody>
          <a:bodyPr/>
          <a:lstStyle/>
          <a:p>
            <a:fld id="{4144B198-1CCF-724B-908F-5F66E990C5BE}" type="slidenum">
              <a:rPr lang="en-US" smtClean="0"/>
              <a:t>1</a:t>
            </a:fld>
            <a:endParaRPr lang="en-US"/>
          </a:p>
        </p:txBody>
      </p:sp>
    </p:spTree>
    <p:extLst>
      <p:ext uri="{BB962C8B-B14F-4D97-AF65-F5344CB8AC3E}">
        <p14:creationId xmlns:p14="http://schemas.microsoft.com/office/powerpoint/2010/main" val="3250454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Furthermore, the safety experts are beginning to see that this harm prevention approach to safety contributes to workforces feeling discouraged, overworked and lacking psychological safety.  </a:t>
            </a:r>
          </a:p>
          <a:p>
            <a:endParaRPr lang="en-US"/>
          </a:p>
          <a:p>
            <a:pPr marL="0" indent="0">
              <a:buFont typeface="Arial"/>
              <a:buNone/>
            </a:pPr>
            <a:r>
              <a:rPr lang="en-US" b="0" i="1" dirty="0"/>
              <a:t>Ask participants: </a:t>
            </a:r>
            <a:r>
              <a:rPr lang="en-US" b="0" i="0" dirty="0"/>
              <a:t>Do you feel like this? </a:t>
            </a:r>
            <a:r>
              <a:rPr lang="en-US" b="0" i="1" dirty="0"/>
              <a:t>(show of hands)</a:t>
            </a:r>
            <a:endParaRPr lang="en-US" b="0" i="1" dirty="0">
              <a:cs typeface="+mn-lt"/>
            </a:endParaRPr>
          </a:p>
          <a:p>
            <a:endParaRPr lang="en-US"/>
          </a:p>
          <a:p>
            <a:r>
              <a:rPr lang="en-US" b="0" i="1" dirty="0"/>
              <a:t>Ask participants:</a:t>
            </a:r>
            <a:r>
              <a:rPr lang="en-US" i="1" dirty="0"/>
              <a:t> </a:t>
            </a:r>
            <a:endParaRPr lang="en-US" b="0" i="1" dirty="0">
              <a:cs typeface="Calibri"/>
            </a:endParaRPr>
          </a:p>
          <a:p>
            <a:pPr indent="-171450">
              <a:buFont typeface="Arial"/>
              <a:buChar char="•"/>
            </a:pPr>
            <a:r>
              <a:rPr lang="en-US" b="0" i="0" dirty="0"/>
              <a:t>Let us </a:t>
            </a:r>
            <a:r>
              <a:rPr lang="en-US" dirty="0"/>
              <a:t>think about </a:t>
            </a:r>
            <a:r>
              <a:rPr lang="en-US" b="0" i="0" dirty="0"/>
              <a:t>what we do at </a:t>
            </a:r>
            <a:r>
              <a:rPr lang="en-US" b="0" i="1" dirty="0"/>
              <a:t>[name of organization] </a:t>
            </a:r>
            <a:r>
              <a:rPr lang="en-US" b="0" i="0" dirty="0"/>
              <a:t>when things go wrong?</a:t>
            </a:r>
            <a:r>
              <a:rPr lang="en-US" dirty="0"/>
              <a:t> </a:t>
            </a:r>
            <a:endParaRPr lang="en-US" b="0" i="0" dirty="0">
              <a:cs typeface="Calibri"/>
            </a:endParaRPr>
          </a:p>
          <a:p>
            <a:pPr lvl="0" indent="-171450">
              <a:buFont typeface="Arial"/>
              <a:buChar char="•"/>
            </a:pPr>
            <a:r>
              <a:rPr lang="en-US" b="0" i="0" dirty="0"/>
              <a:t>Is our approach and strategy to layer on more policies and enforce more rules? </a:t>
            </a:r>
            <a:endParaRPr lang="en-US" b="0" i="0" dirty="0">
              <a:cs typeface="Calibri" panose="020F0502020204030204"/>
            </a:endParaRPr>
          </a:p>
          <a:p>
            <a:pPr lvl="0" indent="-171450">
              <a:buFont typeface="Arial"/>
              <a:buChar char="•"/>
            </a:pPr>
            <a:r>
              <a:rPr lang="en-US" b="0" i="0" dirty="0"/>
              <a:t>Is this helping or distracting us from efforts to keep staff and </a:t>
            </a:r>
            <a:r>
              <a:rPr lang="en-US" b="0" i="1" dirty="0"/>
              <a:t>patients / residents / clients </a:t>
            </a:r>
            <a:r>
              <a:rPr lang="en-US" b="0" i="0" dirty="0"/>
              <a:t>safe? </a:t>
            </a:r>
            <a:endParaRPr lang="en-US" b="0" i="0" dirty="0">
              <a:cs typeface="Calibri"/>
            </a:endParaRPr>
          </a:p>
        </p:txBody>
      </p:sp>
      <p:sp>
        <p:nvSpPr>
          <p:cNvPr id="4" name="Slide Number Placeholder 3"/>
          <p:cNvSpPr>
            <a:spLocks noGrp="1"/>
          </p:cNvSpPr>
          <p:nvPr>
            <p:ph type="sldNum" sz="quarter" idx="5"/>
          </p:nvPr>
        </p:nvSpPr>
        <p:spPr/>
        <p:txBody>
          <a:bodyPr/>
          <a:lstStyle/>
          <a:p>
            <a:fld id="{4144B198-1CCF-724B-908F-5F66E990C5BE}" type="slidenum">
              <a:rPr lang="en-US" smtClean="0"/>
              <a:t>11</a:t>
            </a:fld>
            <a:endParaRPr lang="en-US"/>
          </a:p>
        </p:txBody>
      </p:sp>
    </p:spTree>
    <p:extLst>
      <p:ext uri="{BB962C8B-B14F-4D97-AF65-F5344CB8AC3E}">
        <p14:creationId xmlns:p14="http://schemas.microsoft.com/office/powerpoint/2010/main" val="3678372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Is</a:t>
            </a:r>
            <a:r>
              <a:rPr lang="en-US" b="0" i="0" dirty="0">
                <a:cs typeface="Calibri"/>
              </a:rPr>
              <a:t> our own history teaching us that we need to do things differently?</a:t>
            </a:r>
          </a:p>
          <a:p>
            <a:endParaRPr lang="en-US" b="1" i="1">
              <a:cs typeface="Calibri"/>
            </a:endParaRPr>
          </a:p>
          <a:p>
            <a:r>
              <a:rPr lang="en-US" b="0" i="1" dirty="0">
                <a:cs typeface="Calibri"/>
              </a:rPr>
              <a:t>Look for feedback from participants. Are folks engaged/nodding their head in agreement?</a:t>
            </a:r>
            <a:endParaRPr lang="en-US" b="0" dirty="0"/>
          </a:p>
        </p:txBody>
      </p:sp>
      <p:sp>
        <p:nvSpPr>
          <p:cNvPr id="4" name="Slide Number Placeholder 3"/>
          <p:cNvSpPr>
            <a:spLocks noGrp="1"/>
          </p:cNvSpPr>
          <p:nvPr>
            <p:ph type="sldNum" sz="quarter" idx="5"/>
          </p:nvPr>
        </p:nvSpPr>
        <p:spPr/>
        <p:txBody>
          <a:bodyPr/>
          <a:lstStyle/>
          <a:p>
            <a:fld id="{4144B198-1CCF-724B-908F-5F66E990C5BE}" type="slidenum">
              <a:rPr lang="en-US" smtClean="0"/>
              <a:t>12</a:t>
            </a:fld>
            <a:endParaRPr lang="en-US"/>
          </a:p>
        </p:txBody>
      </p:sp>
    </p:spTree>
    <p:extLst>
      <p:ext uri="{BB962C8B-B14F-4D97-AF65-F5344CB8AC3E}">
        <p14:creationId xmlns:p14="http://schemas.microsoft.com/office/powerpoint/2010/main" val="4206726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5307">
              <a:defRPr/>
            </a:pPr>
            <a:r>
              <a:rPr lang="en-US" i="1" dirty="0"/>
              <a:t>To leaders:  </a:t>
            </a:r>
            <a:r>
              <a:rPr lang="en-US" dirty="0"/>
              <a:t>I am therefore recommending that we champion a new approach to patient safety …</a:t>
            </a:r>
            <a:endParaRPr lang="en-US" i="1" dirty="0"/>
          </a:p>
          <a:p>
            <a:pPr defTabSz="945307">
              <a:defRPr/>
            </a:pPr>
            <a:endParaRPr lang="en-US" i="1" dirty="0"/>
          </a:p>
          <a:p>
            <a:pPr defTabSz="945307">
              <a:defRPr/>
            </a:pPr>
            <a:r>
              <a:rPr lang="en-US" i="1" dirty="0"/>
              <a:t>To healthcare teams: </a:t>
            </a:r>
            <a:r>
              <a:rPr lang="en-US" i="0" dirty="0"/>
              <a:t>With this in mind, </a:t>
            </a:r>
            <a:r>
              <a:rPr lang="en-US" dirty="0"/>
              <a:t>we are </a:t>
            </a:r>
            <a:r>
              <a:rPr lang="en-US" i="1" dirty="0"/>
              <a:t>introducing/promoting/inspiring </a:t>
            </a:r>
            <a:r>
              <a:rPr lang="en-US" dirty="0"/>
              <a:t>a new approach to patient safety …</a:t>
            </a:r>
          </a:p>
          <a:p>
            <a:pPr defTabSz="945307">
              <a:defRPr/>
            </a:pPr>
            <a:endParaRPr lang="en-US" dirty="0"/>
          </a:p>
          <a:p>
            <a:pPr defTabSz="945307">
              <a:defRPr/>
            </a:pPr>
            <a:r>
              <a:rPr lang="en-US" dirty="0"/>
              <a:t> … because it is time that we reshape how</a:t>
            </a:r>
            <a:r>
              <a:rPr lang="en-US" b="0" i="0" dirty="0">
                <a:solidFill>
                  <a:srgbClr val="575757"/>
                </a:solidFill>
                <a:effectLst/>
                <a:latin typeface="Mabry Pro"/>
              </a:rPr>
              <a:t> safety is defined</a:t>
            </a:r>
            <a:r>
              <a:rPr lang="en-US" dirty="0">
                <a:solidFill>
                  <a:srgbClr val="575757"/>
                </a:solidFill>
                <a:latin typeface="Mabry Pro"/>
              </a:rPr>
              <a:t> and practiced at </a:t>
            </a:r>
            <a:r>
              <a:rPr lang="en-US" i="1" dirty="0">
                <a:solidFill>
                  <a:srgbClr val="575757"/>
                </a:solidFill>
                <a:latin typeface="Mabry Pro"/>
              </a:rPr>
              <a:t>[name of organization].</a:t>
            </a:r>
            <a:endParaRPr lang="en-US" b="0" i="1" dirty="0">
              <a:solidFill>
                <a:srgbClr val="000000"/>
              </a:solidFill>
              <a:effectLst/>
              <a:latin typeface="Calibri" panose="020F0502020204030204"/>
              <a:cs typeface="Calibri" panose="020F0502020204030204"/>
            </a:endParaRPr>
          </a:p>
          <a:p>
            <a:pPr defTabSz="945307">
              <a:defRPr/>
            </a:pPr>
            <a:endParaRPr lang="en-US" b="0" i="0" dirty="0">
              <a:solidFill>
                <a:srgbClr val="575757"/>
              </a:solidFill>
              <a:effectLst/>
              <a:latin typeface="Mabry Pro"/>
            </a:endParaRPr>
          </a:p>
          <a:p>
            <a:pPr defTabSz="945307">
              <a:defRPr/>
            </a:pPr>
            <a:r>
              <a:rPr lang="en-US" dirty="0">
                <a:solidFill>
                  <a:srgbClr val="575757"/>
                </a:solidFill>
                <a:latin typeface="Mabry Pro"/>
              </a:rPr>
              <a:t>The goal is to support </a:t>
            </a:r>
            <a:r>
              <a:rPr lang="en-US" b="0" i="0" dirty="0">
                <a:solidFill>
                  <a:srgbClr val="575757"/>
                </a:solidFill>
                <a:effectLst/>
                <a:latin typeface="Mabry Pro"/>
              </a:rPr>
              <a:t>a transformational shift from seeing safety as the absence of harm to a more holistic approach of fostering safe, inclusive care – and by applying </a:t>
            </a:r>
            <a:r>
              <a:rPr lang="en-US" dirty="0">
                <a:solidFill>
                  <a:srgbClr val="575757"/>
                </a:solidFill>
                <a:latin typeface="Mabry Pro"/>
              </a:rPr>
              <a:t>this</a:t>
            </a:r>
            <a:r>
              <a:rPr lang="en-US" b="0" i="0" dirty="0">
                <a:solidFill>
                  <a:srgbClr val="575757"/>
                </a:solidFill>
                <a:effectLst/>
                <a:latin typeface="Mabry Pro"/>
              </a:rPr>
              <a:t> leading framework.</a:t>
            </a:r>
            <a:r>
              <a:rPr lang="en-US" dirty="0">
                <a:solidFill>
                  <a:srgbClr val="575757"/>
                </a:solidFill>
                <a:latin typeface="Mabry Pro"/>
              </a:rPr>
              <a:t> </a:t>
            </a:r>
            <a:endParaRPr lang="en-US" dirty="0">
              <a:solidFill>
                <a:srgbClr val="000000"/>
              </a:solidFill>
              <a:latin typeface="Calibri" panose="020F0502020204030204"/>
              <a:cs typeface="Calibri"/>
            </a:endParaRPr>
          </a:p>
          <a:p>
            <a:pPr defTabSz="945307">
              <a:defRPr/>
            </a:pPr>
            <a:endParaRPr lang="en-US" dirty="0">
              <a:solidFill>
                <a:srgbClr val="575757"/>
              </a:solidFill>
              <a:latin typeface="Mabry Pro"/>
            </a:endParaRPr>
          </a:p>
          <a:p>
            <a:pPr defTabSz="945307">
              <a:defRPr/>
            </a:pPr>
            <a:r>
              <a:rPr lang="en-US" dirty="0">
                <a:solidFill>
                  <a:srgbClr val="575757"/>
                </a:solidFill>
                <a:latin typeface="Mabry Pro"/>
              </a:rPr>
              <a:t>As you can see on this slide, this international framework - the Measurement and Monitoring of Safety Framework - promotes five domains of safety </a:t>
            </a:r>
            <a:r>
              <a:rPr lang="en-US" b="1" dirty="0">
                <a:solidFill>
                  <a:srgbClr val="575757"/>
                </a:solidFill>
                <a:latin typeface="Mabry Pro"/>
              </a:rPr>
              <a:t>that reinforce the power of inquiry</a:t>
            </a:r>
            <a:r>
              <a:rPr lang="en-US" dirty="0">
                <a:solidFill>
                  <a:srgbClr val="575757"/>
                </a:solidFill>
                <a:latin typeface="Mabry Pro"/>
              </a:rPr>
              <a:t>, with each domain having a question associated with it.  </a:t>
            </a:r>
          </a:p>
          <a:p>
            <a:pPr defTabSz="945307">
              <a:defRPr/>
            </a:pPr>
            <a:endParaRPr lang="en-US" dirty="0">
              <a:solidFill>
                <a:srgbClr val="575757"/>
              </a:solidFill>
              <a:latin typeface="Mabry Pro"/>
              <a:cs typeface="Calibri"/>
            </a:endParaRPr>
          </a:p>
          <a:p>
            <a:pPr defTabSz="945307">
              <a:defRPr/>
            </a:pPr>
            <a:r>
              <a:rPr lang="en-US" b="1" dirty="0">
                <a:solidFill>
                  <a:srgbClr val="575757"/>
                </a:solidFill>
                <a:latin typeface="Mabry Pro"/>
                <a:cs typeface="Calibri"/>
              </a:rPr>
              <a:t>Past Harm</a:t>
            </a:r>
            <a:r>
              <a:rPr lang="en-US" dirty="0">
                <a:solidFill>
                  <a:srgbClr val="575757"/>
                </a:solidFill>
                <a:latin typeface="Mabry Pro"/>
                <a:cs typeface="Calibri"/>
              </a:rPr>
              <a:t>: Has patient care been safe in the past?</a:t>
            </a:r>
          </a:p>
          <a:p>
            <a:pPr defTabSz="945307">
              <a:defRPr/>
            </a:pPr>
            <a:r>
              <a:rPr lang="en-US" b="1" dirty="0">
                <a:solidFill>
                  <a:srgbClr val="575757"/>
                </a:solidFill>
                <a:latin typeface="Mabry Pro"/>
                <a:cs typeface="Calibri"/>
              </a:rPr>
              <a:t>Reliability</a:t>
            </a:r>
            <a:r>
              <a:rPr lang="en-US" dirty="0">
                <a:solidFill>
                  <a:srgbClr val="575757"/>
                </a:solidFill>
                <a:latin typeface="Mabry Pro"/>
                <a:cs typeface="Calibri"/>
              </a:rPr>
              <a:t>: Are our clinical systems and processes reliable?</a:t>
            </a:r>
          </a:p>
          <a:p>
            <a:pPr defTabSz="945307">
              <a:defRPr/>
            </a:pPr>
            <a:r>
              <a:rPr lang="en-US" b="1" dirty="0">
                <a:solidFill>
                  <a:srgbClr val="575757"/>
                </a:solidFill>
                <a:latin typeface="Mabry Pro"/>
                <a:cs typeface="Calibri"/>
              </a:rPr>
              <a:t>Sensitivity to Operations:</a:t>
            </a:r>
            <a:r>
              <a:rPr lang="en-US" dirty="0">
                <a:solidFill>
                  <a:srgbClr val="575757"/>
                </a:solidFill>
                <a:latin typeface="Mabry Pro"/>
                <a:cs typeface="Calibri"/>
              </a:rPr>
              <a:t> Is our care safe now?</a:t>
            </a:r>
          </a:p>
          <a:p>
            <a:pPr defTabSz="945307">
              <a:defRPr/>
            </a:pPr>
            <a:r>
              <a:rPr lang="en-US" b="1" dirty="0">
                <a:solidFill>
                  <a:srgbClr val="575757"/>
                </a:solidFill>
                <a:latin typeface="Mabry Pro"/>
                <a:cs typeface="Calibri"/>
              </a:rPr>
              <a:t>Anticipation and Preparedness</a:t>
            </a:r>
            <a:r>
              <a:rPr lang="en-US" dirty="0">
                <a:solidFill>
                  <a:srgbClr val="575757"/>
                </a:solidFill>
                <a:latin typeface="Mabry Pro"/>
                <a:cs typeface="Calibri"/>
              </a:rPr>
              <a:t>: Will our care be safe in the future?</a:t>
            </a:r>
          </a:p>
          <a:p>
            <a:pPr defTabSz="945307">
              <a:defRPr/>
            </a:pPr>
            <a:r>
              <a:rPr lang="en-US" b="1" dirty="0">
                <a:solidFill>
                  <a:srgbClr val="575757"/>
                </a:solidFill>
                <a:latin typeface="Mabry Pro"/>
                <a:cs typeface="Calibri"/>
              </a:rPr>
              <a:t>Integration and Learning</a:t>
            </a:r>
            <a:r>
              <a:rPr lang="en-US" dirty="0">
                <a:solidFill>
                  <a:srgbClr val="575757"/>
                </a:solidFill>
                <a:latin typeface="Mabry Pro"/>
                <a:cs typeface="Calibri"/>
              </a:rPr>
              <a:t>: Are we responding and improving?</a:t>
            </a:r>
          </a:p>
          <a:p>
            <a:pPr defTabSz="945307">
              <a:defRPr/>
            </a:pPr>
            <a:endParaRPr lang="en-US" dirty="0">
              <a:solidFill>
                <a:srgbClr val="575757"/>
              </a:solidFill>
              <a:latin typeface="Mabry Pro"/>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44B198-1CCF-724B-908F-5F66E990C5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67356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800" b="0">
                <a:effectLst/>
                <a:latin typeface="Calibri"/>
                <a:ea typeface="Times New Roman" panose="02020603050405020304" pitchFamily="18" charset="0"/>
                <a:cs typeface="Calibri"/>
              </a:rPr>
              <a:t>What this means is, to improve patient safety at </a:t>
            </a:r>
            <a:r>
              <a:rPr lang="en-US" sz="1800" b="0" i="1">
                <a:effectLst/>
                <a:latin typeface="Calibri"/>
                <a:ea typeface="Times New Roman" panose="02020603050405020304" pitchFamily="18" charset="0"/>
                <a:cs typeface="Calibri"/>
              </a:rPr>
              <a:t>[name of organization]</a:t>
            </a:r>
            <a:r>
              <a:rPr lang="en-US" sz="1800" b="0">
                <a:effectLst/>
                <a:latin typeface="Calibri"/>
                <a:ea typeface="Times New Roman" panose="02020603050405020304" pitchFamily="18" charset="0"/>
                <a:cs typeface="Calibri"/>
              </a:rPr>
              <a:t>, we must start by thinking and talking about it differently.</a:t>
            </a:r>
            <a:r>
              <a:rPr lang="en-US" sz="1800" b="0">
                <a:latin typeface="Calibri"/>
                <a:ea typeface="Times New Roman" panose="02020603050405020304" pitchFamily="18" charset="0"/>
                <a:cs typeface="Calibri"/>
              </a:rPr>
              <a:t>  </a:t>
            </a:r>
            <a:endParaRPr lang="en-US" sz="1800" b="0">
              <a:latin typeface="Arial"/>
              <a:ea typeface="Times New Roman" panose="02020603050405020304" pitchFamily="18" charset="0"/>
              <a:cs typeface="Arial"/>
            </a:endParaRPr>
          </a:p>
          <a:p>
            <a:pPr>
              <a:defRPr/>
            </a:pPr>
            <a:endParaRPr lang="en-US" sz="1800" b="0">
              <a:latin typeface="Calibri"/>
              <a:ea typeface="Arial" panose="020B0604020202020204" pitchFamily="34" charset="0"/>
              <a:cs typeface="Calibri"/>
            </a:endParaRPr>
          </a:p>
          <a:p>
            <a:pPr>
              <a:defRPr/>
            </a:pPr>
            <a:r>
              <a:rPr lang="en-US" sz="1800" b="0">
                <a:latin typeface="Calibri"/>
                <a:ea typeface="Arial" panose="020B0604020202020204" pitchFamily="34" charset="0"/>
                <a:cs typeface="Calibri"/>
              </a:rPr>
              <a:t>To help us on this journey, </a:t>
            </a:r>
            <a:r>
              <a:rPr lang="en-US" sz="1200">
                <a:latin typeface="Arial"/>
                <a:ea typeface="Arial" panose="020B0604020202020204" pitchFamily="34" charset="0"/>
                <a:cs typeface="Arial"/>
              </a:rPr>
              <a:t>Healthcare Excellence Canada has recently released a document: </a:t>
            </a:r>
            <a:r>
              <a:rPr lang="en-US" sz="1200" i="1">
                <a:latin typeface="Arial"/>
                <a:ea typeface="Arial" panose="020B0604020202020204" pitchFamily="34" charset="0"/>
                <a:cs typeface="Arial"/>
              </a:rPr>
              <a:t>Rethinking Patient Safety.</a:t>
            </a:r>
          </a:p>
          <a:p>
            <a:pPr>
              <a:defRPr/>
            </a:pPr>
            <a:endParaRPr lang="en-US" sz="1200">
              <a:latin typeface="Arial"/>
              <a:ea typeface="Arial" panose="020B0604020202020204" pitchFamily="34" charset="0"/>
              <a:cs typeface="Arial"/>
            </a:endParaRPr>
          </a:p>
          <a:p>
            <a:pPr>
              <a:defRPr/>
            </a:pPr>
            <a:r>
              <a:rPr lang="en-US" sz="1200" b="0">
                <a:latin typeface="Arial"/>
                <a:ea typeface="Arial" panose="020B0604020202020204" pitchFamily="34" charset="0"/>
                <a:cs typeface="Arial"/>
              </a:rPr>
              <a:t>This new discussion guide is available on their website and is intended to help spark discussion on patient safety. It’s designed for all potential audiences as a starting point for a new way of thinking, which I’ll explain in the next couple of slides. </a:t>
            </a:r>
          </a:p>
          <a:p>
            <a:pPr>
              <a:defRPr/>
            </a:pPr>
            <a:endParaRPr lang="en-US" sz="1200" b="0">
              <a:latin typeface="Arial"/>
              <a:ea typeface="Arial" panose="020B0604020202020204" pitchFamily="34" charset="0"/>
              <a:cs typeface="Arial"/>
            </a:endParaRPr>
          </a:p>
          <a:p>
            <a:pPr>
              <a:defRPr/>
            </a:pPr>
            <a:r>
              <a:rPr lang="en-US" sz="1200" b="0" i="1">
                <a:latin typeface="Arial"/>
                <a:ea typeface="Arial" panose="020B0604020202020204" pitchFamily="34" charset="0"/>
                <a:cs typeface="Arial"/>
              </a:rPr>
              <a:t>Consider offering printed copies/encourage audience to download and review after the presentation. </a:t>
            </a:r>
          </a:p>
        </p:txBody>
      </p:sp>
      <p:sp>
        <p:nvSpPr>
          <p:cNvPr id="4" name="Slide Number Placeholder 3"/>
          <p:cNvSpPr>
            <a:spLocks noGrp="1"/>
          </p:cNvSpPr>
          <p:nvPr>
            <p:ph type="sldNum" sz="quarter" idx="5"/>
          </p:nvPr>
        </p:nvSpPr>
        <p:spPr/>
        <p:txBody>
          <a:bodyPr/>
          <a:lstStyle/>
          <a:p>
            <a:fld id="{4144B198-1CCF-724B-908F-5F66E990C5BE}" type="slidenum">
              <a:rPr lang="en-US" smtClean="0"/>
              <a:t>14</a:t>
            </a:fld>
            <a:endParaRPr lang="en-US"/>
          </a:p>
        </p:txBody>
      </p:sp>
    </p:spTree>
    <p:extLst>
      <p:ext uri="{BB962C8B-B14F-4D97-AF65-F5344CB8AC3E}">
        <p14:creationId xmlns:p14="http://schemas.microsoft.com/office/powerpoint/2010/main" val="3020552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new approach to safety will help us bring balance to our safety scale.   Starting today, we want to not only prevent harm, but also find ways to start creating safety.  </a:t>
            </a:r>
          </a:p>
          <a:p>
            <a:endParaRPr lang="en-US" dirty="0">
              <a:cs typeface="Calibri"/>
            </a:endParaRPr>
          </a:p>
          <a:p>
            <a:pPr marL="171450" indent="-171450">
              <a:buFont typeface="Arial"/>
              <a:buChar char="•"/>
            </a:pPr>
            <a:r>
              <a:rPr lang="en-US" dirty="0">
                <a:cs typeface="Calibri"/>
              </a:rPr>
              <a:t>Can we add curiosity and inquiry to our daily practice to help balance the need for assurance and accountability?</a:t>
            </a:r>
          </a:p>
          <a:p>
            <a:pPr marL="171450" indent="-171450">
              <a:buFont typeface="Arial"/>
              <a:buChar char="•"/>
            </a:pPr>
            <a:r>
              <a:rPr lang="en-US" dirty="0">
                <a:cs typeface="Calibri"/>
              </a:rPr>
              <a:t>Can we enrich our safety metrics by placing value on soft intelligence gathered through listening, observing and perceiving?  </a:t>
            </a:r>
          </a:p>
          <a:p>
            <a:pPr marL="171450" indent="-171450">
              <a:buFont typeface="Arial"/>
              <a:buChar char="•"/>
            </a:pPr>
            <a:r>
              <a:rPr lang="en-US" dirty="0">
                <a:cs typeface="Calibri"/>
              </a:rPr>
              <a:t>Can we move away from thinking about safety as a project, and start viewing it as a way of thinking, acting and responding?</a:t>
            </a:r>
          </a:p>
          <a:p>
            <a:pPr marL="171450" indent="-171450">
              <a:buFont typeface="Arial"/>
              <a:buChar char="•"/>
            </a:pPr>
            <a:r>
              <a:rPr lang="en-US" dirty="0">
                <a:cs typeface="Calibri"/>
              </a:rPr>
              <a:t>Can we move safety out of the offices of quality and safety departments and share the responsibility for safety with everyone working in healthcare?</a:t>
            </a:r>
          </a:p>
          <a:p>
            <a:pPr marL="171450" indent="-171450">
              <a:buFont typeface="Arial"/>
              <a:buChar char="•"/>
            </a:pPr>
            <a:r>
              <a:rPr lang="en-US" dirty="0">
                <a:cs typeface="Calibri"/>
              </a:rPr>
              <a:t>Are there opportunities to shift our approach from auditing processes and practices towards coaching safer care?</a:t>
            </a:r>
          </a:p>
          <a:p>
            <a:pPr marL="171450" indent="-171450">
              <a:buFont typeface="Arial"/>
              <a:buChar char="•"/>
            </a:pPr>
            <a:r>
              <a:rPr lang="en-US" dirty="0">
                <a:cs typeface="Calibri"/>
              </a:rPr>
              <a:t>Finally, can we move from a rear view mirror approach to safety - to one that is proactive, and inclusive of the patient voice? </a:t>
            </a:r>
          </a:p>
        </p:txBody>
      </p:sp>
      <p:sp>
        <p:nvSpPr>
          <p:cNvPr id="4" name="Slide Number Placeholder 3"/>
          <p:cNvSpPr>
            <a:spLocks noGrp="1"/>
          </p:cNvSpPr>
          <p:nvPr>
            <p:ph type="sldNum" sz="quarter" idx="5"/>
          </p:nvPr>
        </p:nvSpPr>
        <p:spPr/>
        <p:txBody>
          <a:bodyPr/>
          <a:lstStyle/>
          <a:p>
            <a:pPr defTabSz="945307">
              <a:defRPr/>
            </a:pPr>
            <a:fld id="{4144B198-1CCF-724B-908F-5F66E990C5BE}" type="slidenum">
              <a:rPr lang="en-US">
                <a:solidFill>
                  <a:prstClr val="black"/>
                </a:solidFill>
                <a:latin typeface="Calibri" panose="020F0502020204030204"/>
              </a:rPr>
              <a:pPr defTabSz="945307">
                <a:defRPr/>
              </a:pPr>
              <a:t>15</a:t>
            </a:fld>
            <a:endParaRPr lang="en-US">
              <a:solidFill>
                <a:prstClr val="black"/>
              </a:solidFill>
              <a:latin typeface="Calibri" panose="020F0502020204030204"/>
            </a:endParaRPr>
          </a:p>
        </p:txBody>
      </p:sp>
    </p:spTree>
    <p:extLst>
      <p:ext uri="{BB962C8B-B14F-4D97-AF65-F5344CB8AC3E}">
        <p14:creationId xmlns:p14="http://schemas.microsoft.com/office/powerpoint/2010/main" val="11647207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CA" sz="1800" dirty="0">
                <a:latin typeface="Arial"/>
                <a:cs typeface="Arial"/>
              </a:rPr>
              <a:t>As part of </a:t>
            </a:r>
            <a:r>
              <a:rPr lang="en-US" sz="1800" dirty="0">
                <a:effectLst/>
                <a:latin typeface="Arial"/>
                <a:ea typeface="MS Mincho"/>
                <a:cs typeface="Arial"/>
              </a:rPr>
              <a:t>championing a new approach to safety at our organization, we must also start to widen our view of harm. We must recognize that our </a:t>
            </a:r>
            <a:r>
              <a:rPr lang="en-US" sz="1800" i="1" dirty="0">
                <a:effectLst/>
                <a:latin typeface="Arial"/>
                <a:ea typeface="MS Mincho"/>
                <a:cs typeface="Arial"/>
              </a:rPr>
              <a:t>patients / residents / clients </a:t>
            </a:r>
            <a:r>
              <a:rPr lang="en-US" sz="1800" dirty="0">
                <a:effectLst/>
                <a:latin typeface="Arial"/>
                <a:ea typeface="MS Mincho"/>
                <a:cs typeface="Arial"/>
              </a:rPr>
              <a:t>endure both unintended physical and psychological harm while receiving care from us.</a:t>
            </a:r>
            <a:r>
              <a:rPr lang="en-US" sz="1800" dirty="0">
                <a:latin typeface="Arial"/>
                <a:ea typeface="MS Mincho"/>
                <a:cs typeface="Arial"/>
              </a:rPr>
              <a:t>  </a:t>
            </a:r>
            <a:endParaRPr lang="en-US" sz="1800" dirty="0">
              <a:effectLst/>
              <a:latin typeface="Arial" panose="020B0604020202020204" pitchFamily="34" charset="0"/>
              <a:ea typeface="MS Mincho" panose="02020609040205080304"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a typeface="MS Mincho" panose="02020609040205080304" pitchFamily="49" charset="-128"/>
              <a:cs typeface="Times New Roman" panose="02020603050405020304" pitchFamily="18" charset="0"/>
            </a:endParaRPr>
          </a:p>
          <a:p>
            <a:pPr>
              <a:defRPr/>
            </a:pPr>
            <a:r>
              <a:rPr lang="en-US" sz="1800" dirty="0">
                <a:effectLst/>
                <a:latin typeface="Arial"/>
                <a:ea typeface="MS Mincho"/>
                <a:cs typeface="Arial"/>
              </a:rPr>
              <a:t>While we have done a good job </a:t>
            </a:r>
            <a:r>
              <a:rPr lang="en-US" sz="1800" dirty="0">
                <a:latin typeface="Arial"/>
                <a:ea typeface="MS Mincho"/>
                <a:cs typeface="Arial"/>
              </a:rPr>
              <a:t>monitoring</a:t>
            </a:r>
            <a:r>
              <a:rPr lang="en-US" sz="1800" dirty="0">
                <a:effectLst/>
                <a:latin typeface="Arial"/>
                <a:ea typeface="MS Mincho"/>
                <a:cs typeface="Arial"/>
              </a:rPr>
              <a:t> specific physical harms arising from our treatments and procedures such as medication errors, healthcare </a:t>
            </a:r>
            <a:r>
              <a:rPr lang="en-US" sz="1800" dirty="0">
                <a:latin typeface="Arial"/>
                <a:ea typeface="MS Mincho"/>
                <a:cs typeface="Arial"/>
              </a:rPr>
              <a:t>associated infections</a:t>
            </a:r>
            <a:r>
              <a:rPr lang="en-US" sz="1800" dirty="0">
                <a:effectLst/>
                <a:latin typeface="Arial"/>
                <a:ea typeface="MS Mincho"/>
                <a:cs typeface="Arial"/>
              </a:rPr>
              <a:t>, </a:t>
            </a:r>
            <a:r>
              <a:rPr lang="en-US" sz="1800" dirty="0" err="1">
                <a:effectLst/>
                <a:latin typeface="Arial"/>
                <a:ea typeface="MS Mincho"/>
                <a:cs typeface="Arial"/>
              </a:rPr>
              <a:t>etc</a:t>
            </a:r>
            <a:r>
              <a:rPr lang="en-US" sz="1800" b="0" i="1" dirty="0">
                <a:latin typeface="Arial"/>
                <a:ea typeface="MS Mincho"/>
                <a:cs typeface="Arial"/>
              </a:rPr>
              <a:t>… Suggest you </a:t>
            </a:r>
            <a:r>
              <a:rPr lang="en-US" sz="1800" b="0" i="1" dirty="0">
                <a:effectLst/>
                <a:latin typeface="Arial"/>
                <a:ea typeface="MS Mincho"/>
                <a:cs typeface="Arial"/>
              </a:rPr>
              <a:t>add examples of indicators of harm monitored by your organization … </a:t>
            </a:r>
            <a:r>
              <a:rPr lang="en-US" sz="1800" b="0" i="0" dirty="0">
                <a:effectLst/>
                <a:latin typeface="Arial"/>
                <a:ea typeface="MS Mincho"/>
                <a:cs typeface="Arial"/>
              </a:rPr>
              <a:t>we</a:t>
            </a:r>
            <a:r>
              <a:rPr lang="en-US" sz="1800" b="0" dirty="0">
                <a:effectLst/>
                <a:latin typeface="Arial"/>
                <a:ea typeface="MS Mincho"/>
                <a:cs typeface="Arial"/>
              </a:rPr>
              <a:t> must acknowledge that harm </a:t>
            </a:r>
            <a:r>
              <a:rPr lang="en-US" sz="1800" dirty="0">
                <a:latin typeface="Arial"/>
                <a:ea typeface="MS Mincho"/>
                <a:cs typeface="Arial"/>
              </a:rPr>
              <a:t>at transitions</a:t>
            </a:r>
            <a:r>
              <a:rPr lang="en-US" sz="1800" b="0" dirty="0">
                <a:effectLst/>
                <a:latin typeface="Arial"/>
                <a:ea typeface="MS Mincho"/>
                <a:cs typeface="Arial"/>
              </a:rPr>
              <a:t> </a:t>
            </a:r>
            <a:r>
              <a:rPr lang="en-US" sz="1800" dirty="0">
                <a:latin typeface="Arial"/>
                <a:ea typeface="MS Mincho"/>
                <a:cs typeface="Arial"/>
              </a:rPr>
              <a:t>of</a:t>
            </a:r>
            <a:r>
              <a:rPr lang="en-US" sz="1800" b="0" dirty="0">
                <a:effectLst/>
                <a:latin typeface="Arial"/>
                <a:ea typeface="MS Mincho"/>
                <a:cs typeface="Arial"/>
              </a:rPr>
              <a:t> care, d</a:t>
            </a:r>
            <a:r>
              <a:rPr lang="en-US" sz="1800" b="0" dirty="0">
                <a:effectLst/>
                <a:latin typeface="Segoe UI"/>
                <a:cs typeface="Segoe UI"/>
              </a:rPr>
              <a:t>elayed diagnosis, under treatment, over treatment, dehumanization, and culturally unsafe care are all safety incidents that need to be addressed.</a:t>
            </a:r>
            <a:r>
              <a:rPr lang="en-US" sz="1800" dirty="0">
                <a:latin typeface="Segoe UI"/>
                <a:cs typeface="Segoe UI"/>
              </a:rPr>
              <a:t>  </a:t>
            </a:r>
          </a:p>
          <a:p>
            <a:pPr>
              <a:defRPr/>
            </a:pPr>
            <a:endParaRPr lang="en-US" sz="1800" dirty="0">
              <a:effectLst/>
              <a:latin typeface="Segoe UI"/>
              <a:cs typeface="Segoe UI"/>
            </a:endParaRPr>
          </a:p>
          <a:p>
            <a:pPr>
              <a:defRPr/>
            </a:pPr>
            <a:r>
              <a:rPr lang="en-US" sz="1800" dirty="0">
                <a:effectLst/>
                <a:latin typeface="Segoe UI" panose="020B0502040204020203" pitchFamily="34" charset="0"/>
              </a:rPr>
              <a:t>Multiple and complex contributing factors underlie all types of harm.</a:t>
            </a:r>
          </a:p>
        </p:txBody>
      </p:sp>
      <p:sp>
        <p:nvSpPr>
          <p:cNvPr id="4" name="Slide Number Placeholder 3"/>
          <p:cNvSpPr>
            <a:spLocks noGrp="1"/>
          </p:cNvSpPr>
          <p:nvPr>
            <p:ph type="sldNum" sz="quarter" idx="5"/>
          </p:nvPr>
        </p:nvSpPr>
        <p:spPr/>
        <p:txBody>
          <a:bodyPr/>
          <a:lstStyle/>
          <a:p>
            <a:fld id="{4144B198-1CCF-724B-908F-5F66E990C5BE}" type="slidenum">
              <a:rPr lang="en-US" smtClean="0"/>
              <a:t>16</a:t>
            </a:fld>
            <a:endParaRPr lang="en-US"/>
          </a:p>
        </p:txBody>
      </p:sp>
    </p:spTree>
    <p:extLst>
      <p:ext uri="{BB962C8B-B14F-4D97-AF65-F5344CB8AC3E}">
        <p14:creationId xmlns:p14="http://schemas.microsoft.com/office/powerpoint/2010/main" val="13686641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 are advocating to rewire our thinking on safety.</a:t>
            </a:r>
          </a:p>
          <a:p>
            <a:endParaRPr lang="en-US" dirty="0">
              <a:cs typeface="Calibri"/>
            </a:endParaRPr>
          </a:p>
          <a:p>
            <a:r>
              <a:rPr lang="en-US" dirty="0">
                <a:cs typeface="Calibri"/>
              </a:rPr>
              <a:t>To quote Albert Einstein, ‘The world as we have created it is a process of our thinking. It cannot be changed without changing our thinking.’</a:t>
            </a:r>
          </a:p>
        </p:txBody>
      </p:sp>
      <p:sp>
        <p:nvSpPr>
          <p:cNvPr id="4" name="Slide Number Placeholder 3"/>
          <p:cNvSpPr>
            <a:spLocks noGrp="1"/>
          </p:cNvSpPr>
          <p:nvPr>
            <p:ph type="sldNum" sz="quarter" idx="5"/>
          </p:nvPr>
        </p:nvSpPr>
        <p:spPr/>
        <p:txBody>
          <a:bodyPr/>
          <a:lstStyle/>
          <a:p>
            <a:fld id="{4144B198-1CCF-724B-908F-5F66E990C5BE}" type="slidenum">
              <a:rPr lang="en-US" smtClean="0"/>
              <a:t>17</a:t>
            </a:fld>
            <a:endParaRPr lang="en-US"/>
          </a:p>
        </p:txBody>
      </p:sp>
    </p:spTree>
    <p:extLst>
      <p:ext uri="{BB962C8B-B14F-4D97-AF65-F5344CB8AC3E}">
        <p14:creationId xmlns:p14="http://schemas.microsoft.com/office/powerpoint/2010/main" val="35854486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fact, to quote Dr. Tedros Adhanom Ghebreyesus, Director General of the World Health Organization (at the 5</a:t>
            </a:r>
            <a:r>
              <a:rPr lang="en-US" baseline="30000"/>
              <a:t>th</a:t>
            </a:r>
            <a:r>
              <a:rPr lang="en-US"/>
              <a:t> Global Ministerial Summit on Patient Safety in 2023), “If it is not safe, it’s not care.”</a:t>
            </a:r>
            <a:endParaRPr lang="en-US">
              <a:cs typeface="Calibri"/>
            </a:endParaRPr>
          </a:p>
        </p:txBody>
      </p:sp>
      <p:sp>
        <p:nvSpPr>
          <p:cNvPr id="4" name="Slide Number Placeholder 3"/>
          <p:cNvSpPr>
            <a:spLocks noGrp="1"/>
          </p:cNvSpPr>
          <p:nvPr>
            <p:ph type="sldNum" sz="quarter" idx="5"/>
          </p:nvPr>
        </p:nvSpPr>
        <p:spPr/>
        <p:txBody>
          <a:bodyPr/>
          <a:lstStyle/>
          <a:p>
            <a:fld id="{4144B198-1CCF-724B-908F-5F66E990C5BE}" type="slidenum">
              <a:rPr lang="en-US" smtClean="0"/>
              <a:t>18</a:t>
            </a:fld>
            <a:endParaRPr lang="en-US"/>
          </a:p>
        </p:txBody>
      </p:sp>
    </p:spTree>
    <p:extLst>
      <p:ext uri="{BB962C8B-B14F-4D97-AF65-F5344CB8AC3E}">
        <p14:creationId xmlns:p14="http://schemas.microsoft.com/office/powerpoint/2010/main" val="15005519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698500"/>
            <a:ext cx="6205537" cy="3490913"/>
          </a:xfrm>
        </p:spPr>
      </p:sp>
      <p:sp>
        <p:nvSpPr>
          <p:cNvPr id="3" name="Notes Placeholder 2"/>
          <p:cNvSpPr>
            <a:spLocks noGrp="1"/>
          </p:cNvSpPr>
          <p:nvPr>
            <p:ph type="body" idx="1"/>
          </p:nvPr>
        </p:nvSpPr>
        <p:spPr/>
        <p:txBody>
          <a:bodyPr/>
          <a:lstStyle/>
          <a:p>
            <a:r>
              <a:rPr lang="en-US" sz="1800" dirty="0">
                <a:latin typeface="Arial"/>
                <a:ea typeface="MS Mincho"/>
                <a:cs typeface="Arial"/>
              </a:rPr>
              <a:t>It's worth repeating. Safer care must not only be about preventing harm.  We must also find ways to create safety.  And it is critical that everyone involved in giving or receiving care find ways to contribute to safety. </a:t>
            </a:r>
            <a:endParaRPr lang="en-CA" sz="1800" dirty="0">
              <a:latin typeface="Arial"/>
              <a:ea typeface="MS Mincho"/>
              <a:cs typeface="Arial"/>
            </a:endParaRPr>
          </a:p>
          <a:p>
            <a:endParaRPr lang="en-US" sz="1800" dirty="0">
              <a:latin typeface="Arial"/>
              <a:ea typeface="MS Mincho"/>
              <a:cs typeface="Arial"/>
            </a:endParaRPr>
          </a:p>
          <a:p>
            <a:r>
              <a:rPr lang="en-US" sz="1800">
                <a:latin typeface="Arial"/>
                <a:ea typeface="MS Mincho"/>
                <a:cs typeface="Arial"/>
              </a:rPr>
              <a:t>Small changes can have a big impact for safer care for all. </a:t>
            </a:r>
            <a:endParaRPr lang="en-CA" sz="1800">
              <a:latin typeface="Arial"/>
              <a:ea typeface="MS Mincho"/>
              <a:cs typeface="Arial"/>
            </a:endParaRPr>
          </a:p>
          <a:p>
            <a:r>
              <a:rPr lang="en-US" sz="1800" dirty="0">
                <a:latin typeface="Arial"/>
                <a:ea typeface="MS Mincho"/>
                <a:cs typeface="Arial"/>
              </a:rPr>
              <a:t> </a:t>
            </a:r>
            <a:endParaRPr lang="en-CA" sz="1800" dirty="0">
              <a:effectLst/>
              <a:latin typeface="Arial"/>
              <a:ea typeface="MS Mincho"/>
              <a:cs typeface="Arial"/>
            </a:endParaRPr>
          </a:p>
          <a:p>
            <a:r>
              <a:rPr lang="en-US" sz="1800" dirty="0">
                <a:latin typeface="Arial"/>
                <a:ea typeface="MS Mincho"/>
                <a:cs typeface="Arial"/>
              </a:rPr>
              <a:t>Let's start right now, together, by sharing some tips and resources </a:t>
            </a:r>
            <a:r>
              <a:rPr lang="en-US" sz="1800" dirty="0">
                <a:effectLst/>
                <a:latin typeface="Arial"/>
                <a:ea typeface="MS Mincho"/>
                <a:cs typeface="Arial"/>
              </a:rPr>
              <a:t>provided by Healthcare Excellence Canada.</a:t>
            </a:r>
            <a:r>
              <a:rPr lang="en-US" sz="1800" dirty="0">
                <a:latin typeface="Arial"/>
                <a:ea typeface="MS Mincho"/>
                <a:cs typeface="Arial"/>
              </a:rPr>
              <a:t>  </a:t>
            </a:r>
            <a:endParaRPr lang="en-US" sz="1800" b="0" dirty="0">
              <a:effectLst/>
              <a:latin typeface="Arial" panose="020B0604020202020204" pitchFamily="34" charset="0"/>
              <a:ea typeface="MS Mincho" panose="02020609040205080304" pitchFamily="49" charset="-128"/>
              <a:cs typeface="Arial"/>
            </a:endParaRPr>
          </a:p>
          <a:p>
            <a:endParaRPr lang="en-US" dirty="0">
              <a:cs typeface="Calibri"/>
            </a:endParaRPr>
          </a:p>
        </p:txBody>
      </p:sp>
      <p:sp>
        <p:nvSpPr>
          <p:cNvPr id="4" name="Slide Number Placeholder 3"/>
          <p:cNvSpPr>
            <a:spLocks noGrp="1"/>
          </p:cNvSpPr>
          <p:nvPr>
            <p:ph type="sldNum" sz="quarter" idx="10"/>
          </p:nvPr>
        </p:nvSpPr>
        <p:spPr/>
        <p:txBody>
          <a:bodyPr/>
          <a:lstStyle/>
          <a:p>
            <a:fld id="{26A368CA-5138-AD41-B681-6BF3D1D4C375}" type="slidenum">
              <a:rPr lang="en-US" smtClean="0"/>
              <a:pPr/>
              <a:t>19</a:t>
            </a:fld>
            <a:endParaRPr lang="en-US"/>
          </a:p>
        </p:txBody>
      </p:sp>
    </p:spTree>
    <p:extLst>
      <p:ext uri="{BB962C8B-B14F-4D97-AF65-F5344CB8AC3E}">
        <p14:creationId xmlns:p14="http://schemas.microsoft.com/office/powerpoint/2010/main" val="3575533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how we can get started on a new path toward patient safety, with thanks to Healthcare Excellence Canada for these next slides.</a:t>
            </a:r>
          </a:p>
        </p:txBody>
      </p:sp>
      <p:sp>
        <p:nvSpPr>
          <p:cNvPr id="4" name="Slide Number Placeholder 3"/>
          <p:cNvSpPr>
            <a:spLocks noGrp="1"/>
          </p:cNvSpPr>
          <p:nvPr>
            <p:ph type="sldNum" sz="quarter" idx="5"/>
          </p:nvPr>
        </p:nvSpPr>
        <p:spPr/>
        <p:txBody>
          <a:bodyPr/>
          <a:lstStyle/>
          <a:p>
            <a:fld id="{4144B198-1CCF-724B-908F-5F66E990C5BE}" type="slidenum">
              <a:rPr lang="en-US" smtClean="0"/>
              <a:t>20</a:t>
            </a:fld>
            <a:endParaRPr lang="en-US"/>
          </a:p>
        </p:txBody>
      </p:sp>
    </p:spTree>
    <p:extLst>
      <p:ext uri="{BB962C8B-B14F-4D97-AF65-F5344CB8AC3E}">
        <p14:creationId xmlns:p14="http://schemas.microsoft.com/office/powerpoint/2010/main" val="2035766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To begin, let’s start with why.</a:t>
            </a:r>
          </a:p>
          <a:p>
            <a:endParaRPr lang="en-US">
              <a:cs typeface="Calibri"/>
            </a:endParaRPr>
          </a:p>
          <a:p>
            <a:r>
              <a:rPr lang="en-US">
                <a:cs typeface="Calibri"/>
              </a:rPr>
              <a:t>At </a:t>
            </a:r>
            <a:r>
              <a:rPr lang="en-US" i="1">
                <a:cs typeface="Calibri"/>
              </a:rPr>
              <a:t>[name of organization],</a:t>
            </a:r>
            <a:r>
              <a:rPr lang="en-US">
                <a:cs typeface="Calibri"/>
              </a:rPr>
              <a:t> we believe everyone deserves safe and high-quality healthcare. </a:t>
            </a:r>
          </a:p>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4144B198-1CCF-724B-908F-5F66E990C5BE}" type="slidenum">
              <a:rPr lang="en-US" smtClean="0"/>
              <a:t>2</a:t>
            </a:fld>
            <a:endParaRPr lang="en-US"/>
          </a:p>
        </p:txBody>
      </p:sp>
    </p:spTree>
    <p:extLst>
      <p:ext uri="{BB962C8B-B14F-4D97-AF65-F5344CB8AC3E}">
        <p14:creationId xmlns:p14="http://schemas.microsoft.com/office/powerpoint/2010/main" val="20960111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800" b="0" i="1" dirty="0">
                <a:solidFill>
                  <a:srgbClr val="FF0000"/>
                </a:solidFill>
                <a:effectLst/>
                <a:latin typeface="Calibri"/>
                <a:ea typeface="Times New Roman" panose="02020603050405020304" pitchFamily="18" charset="0"/>
                <a:cs typeface="Calibri"/>
              </a:rPr>
              <a:t>The next set of slides are for you to use as you see fit, and depending on the audience you are sharing them with.</a:t>
            </a:r>
            <a:r>
              <a:rPr lang="en-US" sz="1800" i="1" dirty="0">
                <a:solidFill>
                  <a:srgbClr val="FF0000"/>
                </a:solidFill>
                <a:latin typeface="Calibri"/>
                <a:ea typeface="Times New Roman" panose="02020603050405020304" pitchFamily="18" charset="0"/>
                <a:cs typeface="Calibri"/>
              </a:rPr>
              <a:t> </a:t>
            </a:r>
            <a:r>
              <a:rPr lang="en-US" sz="1800" b="0" i="1" dirty="0">
                <a:solidFill>
                  <a:srgbClr val="FF0000"/>
                </a:solidFill>
                <a:effectLst/>
                <a:latin typeface="Calibri"/>
                <a:ea typeface="Times New Roman" panose="02020603050405020304" pitchFamily="18" charset="0"/>
                <a:cs typeface="Calibri"/>
              </a:rPr>
              <a:t> We have indicated when they could be used with leaders and providers, and when to use with others.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solidFill>
                <a:srgbClr val="FF0000"/>
              </a:solidFill>
              <a:effectLst/>
              <a:latin typeface="Calibri"/>
              <a:ea typeface="Times New Roman" panose="02020603050405020304" pitchFamily="18" charset="0"/>
              <a:cs typeface="Calibri"/>
            </a:endParaRPr>
          </a:p>
          <a:p>
            <a:pPr>
              <a:defRPr/>
            </a:pPr>
            <a:r>
              <a:rPr lang="en-US" sz="1800" b="0" i="1" dirty="0">
                <a:solidFill>
                  <a:srgbClr val="FF0000"/>
                </a:solidFill>
                <a:effectLst/>
                <a:latin typeface="Calibri"/>
                <a:ea typeface="Times New Roman" panose="02020603050405020304" pitchFamily="18" charset="0"/>
                <a:cs typeface="Calibri"/>
              </a:rPr>
              <a:t>The intended audience for this slide is leaders and providers</a:t>
            </a:r>
            <a:r>
              <a:rPr lang="en-US" sz="1800" i="1" dirty="0">
                <a:solidFill>
                  <a:srgbClr val="FF0000"/>
                </a:solidFill>
                <a:latin typeface="Calibri"/>
                <a:ea typeface="Times New Roman" panose="02020603050405020304" pitchFamily="18" charset="0"/>
                <a:cs typeface="Calibri"/>
              </a:rPr>
              <a:t> and are tips and resources provided by Healthcare Excellence Canada.</a:t>
            </a:r>
            <a:endParaRPr lang="en-US" sz="1800" b="0" i="1" dirty="0">
              <a:solidFill>
                <a:srgbClr val="FF0000"/>
              </a:solidFill>
              <a:effectLst/>
              <a:latin typeface="Calibri"/>
              <a:ea typeface="Times New Roman" panose="02020603050405020304" pitchFamily="18" charset="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Times New Roman" panose="02020603050405020304" pitchFamily="18" charset="0"/>
            </a:endParaRPr>
          </a:p>
          <a:p>
            <a:pPr>
              <a:defRPr/>
            </a:pPr>
            <a:r>
              <a:rPr lang="en-US" sz="1800" dirty="0">
                <a:effectLst/>
                <a:latin typeface="Calibri"/>
                <a:ea typeface="Times New Roman" panose="02020603050405020304" pitchFamily="18" charset="0"/>
                <a:cs typeface="Calibri"/>
              </a:rPr>
              <a:t>To improve patient safety, we must start by thinking and talking about it differently.</a:t>
            </a:r>
            <a:r>
              <a:rPr lang="en-US" sz="1800" dirty="0">
                <a:latin typeface="Calibri"/>
                <a:ea typeface="Times New Roman" panose="02020603050405020304" pitchFamily="18" charset="0"/>
                <a:cs typeface="Calibri"/>
              </a:rPr>
              <a:t>   </a:t>
            </a:r>
            <a:endParaRPr lang="en-US" sz="1800" dirty="0">
              <a:effectLst/>
              <a:latin typeface="Calibri" panose="020F0502020204030204" pitchFamily="34" charset="0"/>
              <a:ea typeface="Times New Roman" panose="02020603050405020304" pitchFamily="18" charset="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ndParaRPr>
          </a:p>
          <a:p>
            <a:pPr>
              <a:defRPr/>
            </a:pPr>
            <a:r>
              <a:rPr lang="en-US" sz="1800" dirty="0">
                <a:effectLst/>
                <a:latin typeface="Calibri"/>
                <a:cs typeface="Calibri"/>
              </a:rPr>
              <a:t>Here are some steps we can take to start our journey.</a:t>
            </a:r>
            <a:r>
              <a:rPr lang="en-US" sz="1800" dirty="0">
                <a:latin typeface="Calibri"/>
                <a:cs typeface="Calibri"/>
              </a:rPr>
              <a:t>   </a:t>
            </a:r>
            <a:endParaRPr lang="en-US" sz="1800" dirty="0">
              <a:effectLst/>
              <a:latin typeface="Calibri"/>
              <a:cs typeface="Calibri"/>
            </a:endParaRPr>
          </a:p>
          <a:p>
            <a:pPr>
              <a:defRPr/>
            </a:pPr>
            <a:endParaRPr lang="en-US" sz="1800" b="1" i="1" dirty="0">
              <a:latin typeface="Calibri"/>
              <a:cs typeface="Calibri"/>
            </a:endParaRPr>
          </a:p>
          <a:p>
            <a:pPr>
              <a:defRPr/>
            </a:pPr>
            <a:r>
              <a:rPr lang="en-US" sz="1800" b="0" i="1" dirty="0">
                <a:latin typeface="Calibri"/>
                <a:cs typeface="Calibri"/>
              </a:rPr>
              <a:t>Describe</a:t>
            </a:r>
            <a:r>
              <a:rPr lang="en-US" sz="1800" b="0" i="1" dirty="0">
                <a:effectLst/>
                <a:latin typeface="Calibri"/>
                <a:cs typeface="Calibri"/>
              </a:rPr>
              <a:t> the four steps </a:t>
            </a:r>
            <a:r>
              <a:rPr lang="en-US" sz="1800" b="0" i="1" dirty="0">
                <a:latin typeface="Calibri"/>
                <a:cs typeface="Calibri"/>
              </a:rPr>
              <a:t>on</a:t>
            </a:r>
            <a:r>
              <a:rPr lang="en-US" sz="1800" b="0" i="1" dirty="0">
                <a:effectLst/>
                <a:latin typeface="Calibri"/>
                <a:cs typeface="Calibri"/>
              </a:rPr>
              <a:t> the slide.</a:t>
            </a:r>
            <a:endParaRPr lang="en-CA" b="0" i="1" dirty="0">
              <a:latin typeface="Calibri"/>
              <a:cs typeface="Calibri"/>
            </a:endParaRPr>
          </a:p>
        </p:txBody>
      </p:sp>
      <p:sp>
        <p:nvSpPr>
          <p:cNvPr id="4" name="Slide Number Placeholder 3"/>
          <p:cNvSpPr>
            <a:spLocks noGrp="1"/>
          </p:cNvSpPr>
          <p:nvPr>
            <p:ph type="sldNum" sz="quarter" idx="5"/>
          </p:nvPr>
        </p:nvSpPr>
        <p:spPr/>
        <p:txBody>
          <a:bodyPr/>
          <a:lstStyle/>
          <a:p>
            <a:fld id="{4144B198-1CCF-724B-908F-5F66E990C5BE}" type="slidenum">
              <a:rPr lang="en-US" smtClean="0"/>
              <a:t>21</a:t>
            </a:fld>
            <a:endParaRPr lang="en-US"/>
          </a:p>
        </p:txBody>
      </p:sp>
    </p:spTree>
    <p:extLst>
      <p:ext uri="{BB962C8B-B14F-4D97-AF65-F5344CB8AC3E}">
        <p14:creationId xmlns:p14="http://schemas.microsoft.com/office/powerpoint/2010/main" val="17304134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698500"/>
            <a:ext cx="6205537" cy="34909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dirty="0">
                <a:solidFill>
                  <a:srgbClr val="FF0000"/>
                </a:solidFill>
                <a:effectLst/>
                <a:latin typeface="Calibri"/>
                <a:ea typeface="Times New Roman" panose="02020603050405020304" pitchFamily="18" charset="0"/>
                <a:cs typeface="Calibri"/>
              </a:rPr>
              <a:t>The intended audience for this slide is leaders and providers</a:t>
            </a:r>
          </a:p>
          <a:p>
            <a:endParaRPr lang="en-US" b="1"/>
          </a:p>
          <a:p>
            <a:r>
              <a:rPr lang="en-US" b="0" dirty="0"/>
              <a:t>Plus, here are 4 of 8 steps that will be critical to our successful adoption of a new approach to safer care:</a:t>
            </a:r>
            <a:r>
              <a:rPr lang="en-US" dirty="0"/>
              <a:t> </a:t>
            </a:r>
          </a:p>
          <a:p>
            <a:r>
              <a:rPr kumimoji="0" lang="en-CA" sz="1200" b="0" i="0" u="none" strike="noStrike" kern="1200" cap="none" spc="0" normalizeH="0" baseline="0" noProof="0" dirty="0">
                <a:ln>
                  <a:noFill/>
                </a:ln>
                <a:effectLst/>
                <a:uLnTx/>
                <a:uFillTx/>
                <a:latin typeface="Arial" panose="020B0604020202020204"/>
                <a:ea typeface="+mn-ea"/>
                <a:cs typeface="+mn-cs"/>
              </a:rPr>
              <a:t>Shift </a:t>
            </a:r>
            <a:r>
              <a:rPr lang="en-CA" sz="1200" dirty="0">
                <a:latin typeface="Arial" panose="020B0604020202020204"/>
              </a:rPr>
              <a:t>our </a:t>
            </a:r>
            <a:r>
              <a:rPr kumimoji="0" lang="en-CA" sz="1200" b="0" i="0" u="none" strike="noStrike" kern="1200" cap="none" spc="0" normalizeH="0" baseline="0" noProof="0" dirty="0">
                <a:ln>
                  <a:noFill/>
                </a:ln>
                <a:effectLst/>
                <a:uLnTx/>
                <a:uFillTx/>
                <a:latin typeface="Arial" panose="020B0604020202020204"/>
                <a:ea typeface="+mn-ea"/>
                <a:cs typeface="+mn-cs"/>
              </a:rPr>
              <a:t>focus </a:t>
            </a:r>
            <a:r>
              <a:rPr lang="en-CA" sz="1200" dirty="0">
                <a:latin typeface="Arial" panose="020B0604020202020204"/>
              </a:rPr>
              <a:t>from past</a:t>
            </a:r>
            <a:r>
              <a:rPr kumimoji="0" lang="en-CA" sz="1200" b="0" i="0" u="none" strike="noStrike" kern="1200" cap="none" spc="0" normalizeH="0" baseline="0" noProof="0" dirty="0">
                <a:ln>
                  <a:noFill/>
                </a:ln>
                <a:effectLst/>
                <a:uLnTx/>
                <a:uFillTx/>
                <a:latin typeface="Arial" panose="020B0604020202020204"/>
                <a:ea typeface="+mn-ea"/>
                <a:cs typeface="+mn-cs"/>
              </a:rPr>
              <a:t> harm to</a:t>
            </a:r>
            <a:r>
              <a:rPr lang="en-CA" sz="1200" dirty="0">
                <a:latin typeface="Arial" panose="020B0604020202020204"/>
              </a:rPr>
              <a:t> a</a:t>
            </a:r>
            <a:r>
              <a:rPr kumimoji="0" lang="en-CA" sz="1200" b="0" i="0" u="none" strike="noStrike" kern="1200" cap="none" spc="0" normalizeH="0" baseline="0" noProof="0" dirty="0">
                <a:ln>
                  <a:noFill/>
                </a:ln>
                <a:effectLst/>
                <a:uLnTx/>
                <a:uFillTx/>
                <a:latin typeface="Arial" panose="020B0604020202020204"/>
                <a:ea typeface="+mn-ea"/>
                <a:cs typeface="+mn-cs"/>
              </a:rPr>
              <a:t> more holistic view of safety.</a:t>
            </a:r>
            <a:r>
              <a:rPr lang="en-CA" dirty="0">
                <a:latin typeface="Arial" panose="020B0604020202020204"/>
              </a:rPr>
              <a:t> </a:t>
            </a:r>
            <a:endParaRPr lang="en-CA" sz="1200" b="0" i="0" u="none" strike="noStrike" kern="1200" cap="none" spc="0" normalizeH="0" baseline="0" noProof="0" dirty="0">
              <a:ln>
                <a:noFill/>
              </a:ln>
              <a:effectLst/>
              <a:uLnTx/>
              <a:uFillTx/>
              <a:latin typeface="Arial" panose="020B0604020202020204"/>
              <a:cs typeface="Aria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CA" sz="1200" b="0" i="0" u="none" strike="noStrike" kern="1200" cap="none" spc="0" normalizeH="0" baseline="0" noProof="0" dirty="0">
                <a:ln>
                  <a:noFill/>
                </a:ln>
                <a:effectLst/>
                <a:uLnTx/>
                <a:uFillTx/>
                <a:latin typeface="Arial" panose="020B0604020202020204"/>
                <a:ea typeface="+mn-ea"/>
                <a:cs typeface="+mn-cs"/>
              </a:rPr>
              <a:t>Adopt a holistic safety framework such as the Measurement and Monitoring of Safety to help create a </a:t>
            </a:r>
            <a:r>
              <a:rPr kumimoji="0" lang="en-US" sz="1200" b="0" i="0" u="none" strike="noStrike" kern="1200" cap="none" spc="0" normalizeH="0" baseline="0" noProof="0" dirty="0">
                <a:ln>
                  <a:noFill/>
                </a:ln>
                <a:effectLst/>
                <a:uLnTx/>
                <a:uFillTx/>
                <a:latin typeface="Arial" panose="020B0604020202020204"/>
                <a:ea typeface="+mn-ea"/>
                <a:cs typeface="+mn-cs"/>
              </a:rPr>
              <a:t>shared and consistent understanding of safety for our organization.</a:t>
            </a:r>
            <a:r>
              <a:rPr lang="en-US" sz="1200" dirty="0">
                <a:latin typeface="Arial" panose="020B0604020202020204"/>
              </a:rPr>
              <a:t>  </a:t>
            </a:r>
            <a:endParaRPr lang="en-US" sz="1200" dirty="0">
              <a:latin typeface="Arial" panose="020B0604020202020204"/>
              <a:cs typeface="Arial"/>
            </a:endParaRPr>
          </a:p>
          <a:p>
            <a:pPr marL="228600" indent="-228600">
              <a:buFont typeface="+mj-lt"/>
              <a:buAutoNum type="arabicPeriod"/>
              <a:defRPr/>
            </a:pPr>
            <a:r>
              <a:rPr lang="en-US" sz="1200" dirty="0">
                <a:solidFill>
                  <a:schemeClr val="tx1"/>
                </a:solidFill>
                <a:latin typeface="Arial" panose="020B0604020202020204"/>
              </a:rPr>
              <a:t>Create an inviting space where it is safe for our</a:t>
            </a:r>
            <a:r>
              <a:rPr lang="en-US" dirty="0">
                <a:latin typeface="Arial" panose="020B0604020202020204"/>
              </a:rPr>
              <a:t> staff </a:t>
            </a:r>
            <a:r>
              <a:rPr lang="en-US" sz="1200" dirty="0">
                <a:solidFill>
                  <a:schemeClr val="tx1"/>
                </a:solidFill>
                <a:latin typeface="Arial" panose="020B0604020202020204"/>
              </a:rPr>
              <a:t>and physicians to speak-up and ask questions.  </a:t>
            </a:r>
            <a:r>
              <a:rPr lang="en-US" dirty="0">
                <a:latin typeface="Arial" panose="020B0604020202020204"/>
              </a:rPr>
              <a:t> </a:t>
            </a:r>
            <a:endParaRPr lang="en-US" sz="1200" dirty="0">
              <a:solidFill>
                <a:schemeClr val="tx1"/>
              </a:solidFill>
              <a:latin typeface="Arial" panose="020B0604020202020204"/>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solidFill>
                  <a:schemeClr val="tx1"/>
                </a:solidFill>
                <a:latin typeface="Arial" panose="020B0604020202020204"/>
              </a:rPr>
              <a:t>Start to place more emphasis  on the </a:t>
            </a:r>
            <a:r>
              <a:rPr kumimoji="0" lang="en-US" sz="1200" b="0" i="0" u="none" strike="noStrike" kern="1200" cap="none" spc="0" normalizeH="0" baseline="0" noProof="0" dirty="0">
                <a:ln>
                  <a:noFill/>
                </a:ln>
                <a:solidFill>
                  <a:schemeClr val="tx1"/>
                </a:solidFill>
                <a:effectLst/>
                <a:uLnTx/>
                <a:uFillTx/>
                <a:latin typeface="Arial" panose="020B0604020202020204"/>
              </a:rPr>
              <a:t>“practice of </a:t>
            </a:r>
            <a:r>
              <a:rPr lang="en-US" sz="1200" dirty="0">
                <a:solidFill>
                  <a:schemeClr val="tx1"/>
                </a:solidFill>
                <a:latin typeface="Arial" panose="020B0604020202020204"/>
              </a:rPr>
              <a:t>inquiry”  versus “reporting and accountability”.  </a:t>
            </a:r>
            <a:endParaRPr lang="en-US" sz="1200" dirty="0">
              <a:solidFill>
                <a:schemeClr val="tx1"/>
              </a:solidFill>
              <a:latin typeface="Arial" panose="020B0604020202020204"/>
              <a:cs typeface="Aria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a:solidFill>
                <a:schemeClr val="tx1"/>
              </a:solidFill>
              <a:latin typeface="Arial" panose="020B0604020202020204"/>
              <a:ea typeface="+mn-ea"/>
              <a:cs typeface="+mn-cs"/>
            </a:endParaRPr>
          </a:p>
        </p:txBody>
      </p:sp>
    </p:spTree>
    <p:extLst>
      <p:ext uri="{BB962C8B-B14F-4D97-AF65-F5344CB8AC3E}">
        <p14:creationId xmlns:p14="http://schemas.microsoft.com/office/powerpoint/2010/main" val="8685419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698500"/>
            <a:ext cx="6205537" cy="34909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dirty="0">
                <a:solidFill>
                  <a:srgbClr val="FF0000"/>
                </a:solidFill>
                <a:effectLst/>
                <a:latin typeface="Calibri"/>
                <a:ea typeface="Times New Roman" panose="02020603050405020304" pitchFamily="18" charset="0"/>
                <a:cs typeface="Calibri"/>
              </a:rPr>
              <a:t>The intended audience for this slide is leaders and providers</a:t>
            </a:r>
          </a:p>
          <a:p>
            <a:endParaRPr lang="en-US" b="1" dirty="0"/>
          </a:p>
          <a:p>
            <a:r>
              <a:rPr lang="en-US" b="0" dirty="0"/>
              <a:t>And here are the other critical steps:</a:t>
            </a:r>
            <a:r>
              <a:rPr lang="en-US" sz="1200" b="0" dirty="0">
                <a:solidFill>
                  <a:schemeClr val="tx1"/>
                </a:solidFill>
                <a:latin typeface="Arial" panose="020B0604020202020204"/>
              </a:rPr>
              <a:t> </a:t>
            </a:r>
            <a:endParaRPr lang="en-US" sz="1200" b="0" dirty="0">
              <a:solidFill>
                <a:schemeClr val="tx1"/>
              </a:solidFill>
              <a:latin typeface="Arial" panose="020B0604020202020204"/>
              <a:cs typeface="Arial" panose="020B0604020202020204"/>
            </a:endParaRPr>
          </a:p>
          <a:p>
            <a:pPr>
              <a:defRPr/>
            </a:pPr>
            <a:r>
              <a:rPr lang="en-US" dirty="0">
                <a:latin typeface="Arial" panose="020B0604020202020204"/>
              </a:rPr>
              <a:t>5.  </a:t>
            </a:r>
            <a:r>
              <a:rPr kumimoji="0" lang="en-US" sz="1200" b="0" i="0" u="none" strike="noStrike" kern="1200" cap="none" spc="0" normalizeH="0" baseline="0" noProof="0" dirty="0">
                <a:ln>
                  <a:noFill/>
                </a:ln>
                <a:effectLst/>
                <a:uLnTx/>
                <a:uFillTx/>
                <a:latin typeface="Arial" panose="020B0604020202020204"/>
                <a:ea typeface="+mn-ea"/>
                <a:cs typeface="+mn-cs"/>
              </a:rPr>
              <a:t>Empower </a:t>
            </a:r>
            <a:r>
              <a:rPr lang="en-US" sz="1200" dirty="0">
                <a:latin typeface="Arial" panose="020B0604020202020204"/>
              </a:rPr>
              <a:t>our </a:t>
            </a:r>
            <a:r>
              <a:rPr lang="en-US" dirty="0">
                <a:latin typeface="Arial" panose="020B0604020202020204"/>
              </a:rPr>
              <a:t>staff</a:t>
            </a:r>
            <a:r>
              <a:rPr lang="en-US" sz="1200" dirty="0">
                <a:latin typeface="Arial" panose="020B0604020202020204"/>
              </a:rPr>
              <a:t> and physicians </a:t>
            </a:r>
            <a:r>
              <a:rPr kumimoji="0" lang="en-US" sz="1200" b="0" i="0" u="none" strike="noStrike" kern="1200" cap="none" spc="0" normalizeH="0" baseline="0" noProof="0" dirty="0">
                <a:ln>
                  <a:noFill/>
                </a:ln>
                <a:effectLst/>
                <a:uLnTx/>
                <a:uFillTx/>
                <a:latin typeface="Arial" panose="020B0604020202020204"/>
                <a:ea typeface="+mn-ea"/>
                <a:cs typeface="+mn-cs"/>
              </a:rPr>
              <a:t>to take a proactive role in safety.</a:t>
            </a:r>
            <a:r>
              <a:rPr lang="en-US" dirty="0">
                <a:latin typeface="Arial" panose="020B0604020202020204"/>
              </a:rPr>
              <a:t> </a:t>
            </a:r>
            <a:endParaRPr lang="en-US" dirty="0">
              <a:latin typeface="Arial" panose="020B0604020202020204"/>
              <a:cs typeface="Arial"/>
            </a:endParaRPr>
          </a:p>
          <a:p>
            <a:pPr>
              <a:defRPr/>
            </a:pPr>
            <a:r>
              <a:rPr lang="en-US" dirty="0">
                <a:latin typeface="Arial" panose="020B0604020202020204"/>
              </a:rPr>
              <a:t>6.  </a:t>
            </a:r>
            <a:r>
              <a:rPr lang="en-US" sz="1200" dirty="0">
                <a:latin typeface="Arial" panose="020B0604020202020204"/>
              </a:rPr>
              <a:t>Recognize that safety</a:t>
            </a:r>
            <a:r>
              <a:rPr kumimoji="0" lang="en-US" sz="1200" b="0" i="0" u="none" strike="noStrike" kern="1200" cap="none" spc="0" normalizeH="0" baseline="0" noProof="0" dirty="0">
                <a:ln>
                  <a:noFill/>
                </a:ln>
                <a:effectLst/>
                <a:uLnTx/>
                <a:uFillTx/>
                <a:latin typeface="Arial" panose="020B0604020202020204"/>
                <a:ea typeface="+mn-ea"/>
                <a:cs typeface="+mn-cs"/>
              </a:rPr>
              <a:t> can be created and start to take steps to promote safer care (not just prevent harm).</a:t>
            </a:r>
            <a:r>
              <a:rPr lang="en-US" sz="1200" dirty="0">
                <a:latin typeface="Arial" panose="020B0604020202020204"/>
              </a:rPr>
              <a:t> </a:t>
            </a:r>
            <a:r>
              <a:rPr lang="en-US" dirty="0">
                <a:latin typeface="Arial" panose="020B0604020202020204"/>
              </a:rPr>
              <a:t> </a:t>
            </a:r>
            <a:endParaRPr lang="en-US" dirty="0">
              <a:latin typeface="Arial" panose="020B0604020202020204"/>
              <a:cs typeface="Arial"/>
            </a:endParaRPr>
          </a:p>
          <a:p>
            <a:pPr>
              <a:defRPr/>
            </a:pPr>
            <a:r>
              <a:rPr lang="en-US" dirty="0">
                <a:latin typeface="Arial" panose="020B0604020202020204"/>
              </a:rPr>
              <a:t>7.  Promote</a:t>
            </a:r>
            <a:r>
              <a:rPr kumimoji="0" lang="en-US" sz="1200" b="0" i="0" u="none" strike="noStrike" kern="1200" cap="none" spc="0" normalizeH="0" baseline="0" noProof="0" dirty="0">
                <a:ln>
                  <a:noFill/>
                </a:ln>
                <a:effectLst/>
                <a:uLnTx/>
                <a:uFillTx/>
                <a:latin typeface="Arial" panose="020B0604020202020204"/>
                <a:ea typeface="+mn-ea"/>
                <a:cs typeface="+mn-cs"/>
              </a:rPr>
              <a:t> everyone’s role and </a:t>
            </a:r>
            <a:r>
              <a:rPr lang="en-US" dirty="0">
                <a:latin typeface="Arial" panose="020B0604020202020204"/>
              </a:rPr>
              <a:t>contributions to</a:t>
            </a:r>
            <a:r>
              <a:rPr kumimoji="0" lang="en-US" sz="1200" b="0" i="0" u="none" strike="noStrike" kern="1200" cap="none" spc="0" normalizeH="0" baseline="0" noProof="0" dirty="0">
                <a:ln>
                  <a:noFill/>
                </a:ln>
                <a:effectLst/>
                <a:uLnTx/>
                <a:uFillTx/>
                <a:latin typeface="Arial" panose="020B0604020202020204"/>
                <a:ea typeface="+mn-ea"/>
                <a:cs typeface="+mn-cs"/>
              </a:rPr>
              <a:t> </a:t>
            </a:r>
            <a:r>
              <a:rPr lang="en-US" dirty="0">
                <a:latin typeface="Arial" panose="020B0604020202020204"/>
              </a:rPr>
              <a:t>safer</a:t>
            </a:r>
            <a:r>
              <a:rPr kumimoji="0" lang="en-US" sz="1200" b="0" i="0" u="none" strike="noStrike" kern="1200" cap="none" spc="0" normalizeH="0" baseline="0" noProof="0" dirty="0">
                <a:ln>
                  <a:noFill/>
                </a:ln>
                <a:effectLst/>
                <a:uLnTx/>
                <a:uFillTx/>
                <a:latin typeface="Arial" panose="020B0604020202020204"/>
                <a:ea typeface="+mn-ea"/>
                <a:cs typeface="+mn-cs"/>
              </a:rPr>
              <a:t> </a:t>
            </a:r>
            <a:r>
              <a:rPr lang="en-US" dirty="0">
                <a:latin typeface="Arial" panose="020B0604020202020204"/>
              </a:rPr>
              <a:t>care.</a:t>
            </a:r>
          </a:p>
          <a:p>
            <a:pPr>
              <a:defRPr/>
            </a:pPr>
            <a:r>
              <a:rPr lang="en-US" dirty="0">
                <a:latin typeface="Arial" panose="020B0604020202020204"/>
              </a:rPr>
              <a:t>8.  Promote</a:t>
            </a:r>
            <a:r>
              <a:rPr lang="en-US" sz="1200" dirty="0">
                <a:solidFill>
                  <a:schemeClr val="tx1"/>
                </a:solidFill>
                <a:latin typeface="Arial" panose="020B0604020202020204"/>
                <a:ea typeface="+mn-ea"/>
                <a:cs typeface="+mn-cs"/>
              </a:rPr>
              <a:t> the value that our patients and care partners have in creating safety.</a:t>
            </a:r>
            <a:endParaRPr lang="en-US" sz="1200" dirty="0">
              <a:solidFill>
                <a:schemeClr val="tx1"/>
              </a:solidFill>
              <a:latin typeface="Arial" panose="020B0604020202020204"/>
              <a:cs typeface="Arial" panose="020B0604020202020204"/>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en-US" sz="1200" b="0" i="0" u="none" strike="noStrike" kern="1200" cap="none" spc="0" normalizeH="0" baseline="0" noProof="0" dirty="0">
              <a:ln>
                <a:noFill/>
              </a:ln>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en-CA" sz="1200" b="0" i="0" u="none" strike="noStrike" kern="1200" cap="none" spc="0" normalizeH="0" baseline="0" noProof="0" dirty="0">
              <a:ln>
                <a:noFill/>
              </a:ln>
              <a:effectLst/>
              <a:uLnTx/>
              <a:uFillTx/>
              <a:latin typeface="Arial" panose="020B0604020202020204"/>
              <a:ea typeface="+mn-ea"/>
              <a:cs typeface="+mn-cs"/>
            </a:endParaRPr>
          </a:p>
          <a:p>
            <a:endParaRPr lang="en-US" b="1" dirty="0"/>
          </a:p>
        </p:txBody>
      </p:sp>
    </p:spTree>
    <p:extLst>
      <p:ext uri="{BB962C8B-B14F-4D97-AF65-F5344CB8AC3E}">
        <p14:creationId xmlns:p14="http://schemas.microsoft.com/office/powerpoint/2010/main" val="39268186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1">
                <a:solidFill>
                  <a:srgbClr val="FF0000"/>
                </a:solidFill>
                <a:effectLst/>
                <a:latin typeface="Calibri"/>
                <a:ea typeface="Times New Roman" panose="02020603050405020304" pitchFamily="18" charset="0"/>
                <a:cs typeface="Calibri"/>
              </a:rPr>
              <a:t>The intended audience for this slide is leaders and providers</a:t>
            </a:r>
          </a:p>
          <a:p>
            <a:pPr marL="0" marR="0">
              <a:spcBef>
                <a:spcPts val="0"/>
              </a:spcBef>
              <a:spcAft>
                <a:spcPts val="0"/>
              </a:spcAft>
            </a:pPr>
            <a:endParaRPr lang="en-US" sz="1800">
              <a:effectLst/>
              <a:latin typeface="Arial" panose="020B0604020202020204" pitchFamily="34" charset="0"/>
              <a:ea typeface="MS Mincho" panose="02020609040205080304" pitchFamily="49" charset="-128"/>
              <a:cs typeface="Times New Roman" panose="02020603050405020304" pitchFamily="18" charset="0"/>
            </a:endParaRPr>
          </a:p>
          <a:p>
            <a:r>
              <a:rPr lang="en-US" sz="1800">
                <a:effectLst/>
                <a:latin typeface="Arial"/>
                <a:ea typeface="MS Mincho"/>
                <a:cs typeface="Arial"/>
              </a:rPr>
              <a:t>Bottom line, we can help our employees, physicians and other clinical staff adopt a curious mindset</a:t>
            </a:r>
            <a:r>
              <a:rPr lang="en-US" sz="1800">
                <a:latin typeface="Arial"/>
                <a:ea typeface="MS Mincho"/>
                <a:cs typeface="Arial"/>
              </a:rPr>
              <a:t> by</a:t>
            </a:r>
            <a:r>
              <a:rPr lang="en-US" sz="1800">
                <a:effectLst/>
                <a:latin typeface="Arial"/>
                <a:ea typeface="MS Mincho"/>
                <a:cs typeface="Arial"/>
              </a:rPr>
              <a:t> asking questions like: </a:t>
            </a:r>
            <a:r>
              <a:rPr lang="en-US" sz="1800">
                <a:latin typeface="Arial"/>
                <a:ea typeface="MS Mincho"/>
                <a:cs typeface="Arial"/>
              </a:rPr>
              <a:t>"</a:t>
            </a:r>
            <a:r>
              <a:rPr lang="en-US" sz="1800">
                <a:effectLst/>
                <a:latin typeface="Arial"/>
                <a:ea typeface="MS Mincho"/>
                <a:cs typeface="Arial"/>
              </a:rPr>
              <a:t>How safe is our care</a:t>
            </a:r>
            <a:r>
              <a:rPr lang="en-US" sz="1800">
                <a:latin typeface="Arial"/>
                <a:ea typeface="MS Mincho"/>
                <a:cs typeface="Arial"/>
              </a:rPr>
              <a:t>?"</a:t>
            </a:r>
            <a:r>
              <a:rPr lang="en-US" sz="1800">
                <a:effectLst/>
                <a:latin typeface="Arial"/>
                <a:ea typeface="MS Mincho"/>
                <a:cs typeface="Arial"/>
              </a:rPr>
              <a:t> or </a:t>
            </a:r>
            <a:r>
              <a:rPr lang="en-US" sz="1800">
                <a:latin typeface="Arial"/>
                <a:ea typeface="MS Mincho"/>
                <a:cs typeface="Arial"/>
              </a:rPr>
              <a:t>“</a:t>
            </a:r>
            <a:r>
              <a:rPr lang="en-US" sz="1800">
                <a:effectLst/>
                <a:latin typeface="Arial"/>
                <a:ea typeface="MS Mincho"/>
                <a:cs typeface="Arial"/>
              </a:rPr>
              <a:t>What can you do right now to make care safer</a:t>
            </a:r>
            <a:r>
              <a:rPr lang="en-US" sz="1800">
                <a:latin typeface="Arial"/>
                <a:ea typeface="MS Mincho"/>
                <a:cs typeface="Arial"/>
              </a:rPr>
              <a:t>?" </a:t>
            </a:r>
            <a:endParaRPr lang="en-US" sz="1800">
              <a:effectLst/>
              <a:latin typeface="Arial" panose="020B0604020202020204" pitchFamily="34" charset="0"/>
              <a:ea typeface="MS Mincho" panose="02020609040205080304" pitchFamily="49" charset="-128"/>
              <a:cs typeface="Arial"/>
            </a:endParaRPr>
          </a:p>
          <a:p>
            <a:pPr marL="0" marR="0">
              <a:spcBef>
                <a:spcPts val="0"/>
              </a:spcBef>
              <a:spcAft>
                <a:spcPts val="0"/>
              </a:spcAft>
            </a:pPr>
            <a:r>
              <a:rPr lang="en-US" sz="1800">
                <a:effectLst/>
                <a:latin typeface="Arial"/>
                <a:ea typeface="MS Mincho"/>
                <a:cs typeface="Arial"/>
              </a:rPr>
              <a:t> </a:t>
            </a:r>
          </a:p>
          <a:p>
            <a:pPr marL="0" marR="0">
              <a:spcBef>
                <a:spcPts val="0"/>
              </a:spcBef>
              <a:spcAft>
                <a:spcPts val="0"/>
              </a:spcAft>
            </a:pPr>
            <a:r>
              <a:rPr lang="en-US" sz="1800">
                <a:effectLst/>
                <a:latin typeface="Arial"/>
                <a:ea typeface="MS Mincho"/>
                <a:cs typeface="Arial"/>
              </a:rPr>
              <a:t>We also can help our </a:t>
            </a:r>
            <a:r>
              <a:rPr lang="en-US" sz="1800" i="1">
                <a:effectLst/>
                <a:latin typeface="Arial"/>
                <a:ea typeface="MS Mincho"/>
                <a:cs typeface="Arial"/>
              </a:rPr>
              <a:t>patients /residents/clients </a:t>
            </a:r>
            <a:r>
              <a:rPr lang="en-US" sz="1800">
                <a:effectLst/>
                <a:latin typeface="Arial"/>
                <a:ea typeface="MS Mincho"/>
                <a:cs typeface="Arial"/>
              </a:rPr>
              <a:t>and their care partners feel like valued and important contributors to safer care by asking questions like: “What makes you feel safe</a:t>
            </a:r>
            <a:r>
              <a:rPr lang="en-US" sz="1800">
                <a:latin typeface="Arial"/>
                <a:ea typeface="MS Mincho"/>
                <a:cs typeface="Arial"/>
              </a:rPr>
              <a:t>?"</a:t>
            </a:r>
            <a:r>
              <a:rPr lang="en-US" sz="1800">
                <a:effectLst/>
                <a:latin typeface="Arial"/>
                <a:ea typeface="MS Mincho"/>
                <a:cs typeface="Arial"/>
              </a:rPr>
              <a:t> and </a:t>
            </a:r>
            <a:r>
              <a:rPr lang="en-US" sz="1800">
                <a:latin typeface="Arial"/>
                <a:ea typeface="MS Mincho"/>
                <a:cs typeface="Arial"/>
              </a:rPr>
              <a:t>"What</a:t>
            </a:r>
            <a:r>
              <a:rPr lang="en-US" sz="1800">
                <a:effectLst/>
                <a:latin typeface="Arial"/>
                <a:ea typeface="MS Mincho"/>
                <a:cs typeface="Arial"/>
              </a:rPr>
              <a:t> would make you feel safer?”</a:t>
            </a:r>
          </a:p>
          <a:p>
            <a:endParaRPr lang="en-US"/>
          </a:p>
        </p:txBody>
      </p:sp>
      <p:sp>
        <p:nvSpPr>
          <p:cNvPr id="4" name="Slide Number Placeholder 3"/>
          <p:cNvSpPr>
            <a:spLocks noGrp="1"/>
          </p:cNvSpPr>
          <p:nvPr>
            <p:ph type="sldNum" sz="quarter" idx="5"/>
          </p:nvPr>
        </p:nvSpPr>
        <p:spPr/>
        <p:txBody>
          <a:bodyPr/>
          <a:lstStyle/>
          <a:p>
            <a:fld id="{4144B198-1CCF-724B-908F-5F66E990C5BE}" type="slidenum">
              <a:rPr lang="en-US" smtClean="0"/>
              <a:t>24</a:t>
            </a:fld>
            <a:endParaRPr lang="en-US"/>
          </a:p>
        </p:txBody>
      </p:sp>
    </p:spTree>
    <p:extLst>
      <p:ext uri="{BB962C8B-B14F-4D97-AF65-F5344CB8AC3E}">
        <p14:creationId xmlns:p14="http://schemas.microsoft.com/office/powerpoint/2010/main" val="8605171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1">
                <a:solidFill>
                  <a:srgbClr val="FF0000"/>
                </a:solidFill>
                <a:effectLst/>
                <a:latin typeface="Calibri"/>
                <a:ea typeface="Times New Roman" panose="02020603050405020304" pitchFamily="18" charset="0"/>
                <a:cs typeface="Calibri"/>
              </a:rPr>
              <a:t>The intended audience for this slide is leaders and providers</a:t>
            </a:r>
          </a:p>
          <a:p>
            <a:endParaRPr lang="en-US" sz="1800">
              <a:effectLst/>
              <a:latin typeface="Arial" panose="020B0604020202020204" pitchFamily="34" charset="0"/>
              <a:ea typeface="Arial" panose="020B0604020202020204" pitchFamily="34" charset="0"/>
              <a:cs typeface="Arial" panose="020B0604020202020204" pitchFamily="34" charset="0"/>
            </a:endParaRPr>
          </a:p>
          <a:p>
            <a:r>
              <a:rPr lang="en-US" sz="1800">
                <a:effectLst/>
                <a:latin typeface="Arial" panose="020B0604020202020204" pitchFamily="34" charset="0"/>
                <a:ea typeface="Arial" panose="020B0604020202020204" pitchFamily="34" charset="0"/>
                <a:cs typeface="Arial" panose="020B0604020202020204" pitchFamily="34" charset="0"/>
              </a:rPr>
              <a:t>To help us along, here are some conversation starters that we can use when talking to our colleagues about safety.</a:t>
            </a:r>
          </a:p>
          <a:p>
            <a:endParaRPr lang="en-US"/>
          </a:p>
        </p:txBody>
      </p:sp>
      <p:sp>
        <p:nvSpPr>
          <p:cNvPr id="4" name="Slide Number Placeholder 3"/>
          <p:cNvSpPr>
            <a:spLocks noGrp="1"/>
          </p:cNvSpPr>
          <p:nvPr>
            <p:ph type="sldNum" sz="quarter" idx="5"/>
          </p:nvPr>
        </p:nvSpPr>
        <p:spPr/>
        <p:txBody>
          <a:bodyPr/>
          <a:lstStyle/>
          <a:p>
            <a:fld id="{4144B198-1CCF-724B-908F-5F66E990C5BE}" type="slidenum">
              <a:rPr lang="en-US" smtClean="0"/>
              <a:t>25</a:t>
            </a:fld>
            <a:endParaRPr lang="en-US"/>
          </a:p>
        </p:txBody>
      </p:sp>
    </p:spTree>
    <p:extLst>
      <p:ext uri="{BB962C8B-B14F-4D97-AF65-F5344CB8AC3E}">
        <p14:creationId xmlns:p14="http://schemas.microsoft.com/office/powerpoint/2010/main" val="3978089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a:solidFill>
                  <a:srgbClr val="FF0000"/>
                </a:solidFill>
                <a:effectLst/>
                <a:latin typeface="Calibri"/>
                <a:ea typeface="Times New Roman" panose="02020603050405020304" pitchFamily="18" charset="0"/>
                <a:cs typeface="Calibri"/>
              </a:rPr>
              <a:t>The intended audience for this slide is leaders and providers</a:t>
            </a:r>
          </a:p>
          <a:p>
            <a:endParaRPr lang="en-US" sz="1200">
              <a:effectLst/>
              <a:latin typeface="Arial" panose="020B0604020202020204" pitchFamily="34" charset="0"/>
              <a:ea typeface="Arial" panose="020B0604020202020204" pitchFamily="34" charset="0"/>
              <a:cs typeface="Arial" panose="020B0604020202020204" pitchFamily="34" charset="0"/>
            </a:endParaRPr>
          </a:p>
          <a:p>
            <a:r>
              <a:rPr lang="en-US" sz="1200">
                <a:effectLst/>
                <a:latin typeface="Arial" panose="020B0604020202020204" pitchFamily="34" charset="0"/>
                <a:ea typeface="Arial" panose="020B0604020202020204" pitchFamily="34" charset="0"/>
                <a:cs typeface="Arial" panose="020B0604020202020204" pitchFamily="34" charset="0"/>
              </a:rPr>
              <a:t>And on this slide are conversation starters to help us talk to our </a:t>
            </a:r>
            <a:r>
              <a:rPr lang="en-US" sz="1200" i="1">
                <a:effectLst/>
                <a:latin typeface="Arial" panose="020B0604020202020204" pitchFamily="34" charset="0"/>
                <a:ea typeface="Arial" panose="020B0604020202020204" pitchFamily="34" charset="0"/>
                <a:cs typeface="Arial" panose="020B0604020202020204" pitchFamily="34" charset="0"/>
              </a:rPr>
              <a:t>patients/residents/clients </a:t>
            </a:r>
            <a:r>
              <a:rPr lang="en-US" sz="1200">
                <a:effectLst/>
                <a:latin typeface="Arial" panose="020B0604020202020204" pitchFamily="34" charset="0"/>
                <a:ea typeface="Arial" panose="020B0604020202020204" pitchFamily="34" charset="0"/>
                <a:cs typeface="Arial" panose="020B0604020202020204" pitchFamily="34" charset="0"/>
              </a:rPr>
              <a:t>and care partners</a:t>
            </a:r>
            <a:endParaRPr lang="en-US">
              <a:cs typeface="Calibri"/>
            </a:endParaRPr>
          </a:p>
        </p:txBody>
      </p:sp>
      <p:sp>
        <p:nvSpPr>
          <p:cNvPr id="4" name="Slide Number Placeholder 3"/>
          <p:cNvSpPr>
            <a:spLocks noGrp="1"/>
          </p:cNvSpPr>
          <p:nvPr>
            <p:ph type="sldNum" sz="quarter" idx="5"/>
          </p:nvPr>
        </p:nvSpPr>
        <p:spPr/>
        <p:txBody>
          <a:bodyPr/>
          <a:lstStyle/>
          <a:p>
            <a:fld id="{4144B198-1CCF-724B-908F-5F66E990C5BE}" type="slidenum">
              <a:rPr lang="en-US" smtClean="0"/>
              <a:t>26</a:t>
            </a:fld>
            <a:endParaRPr lang="en-US"/>
          </a:p>
        </p:txBody>
      </p:sp>
    </p:spTree>
    <p:extLst>
      <p:ext uri="{BB962C8B-B14F-4D97-AF65-F5344CB8AC3E}">
        <p14:creationId xmlns:p14="http://schemas.microsoft.com/office/powerpoint/2010/main" val="30227476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a:solidFill>
                  <a:srgbClr val="FF0000"/>
                </a:solidFill>
                <a:effectLst/>
                <a:latin typeface="Calibri"/>
                <a:ea typeface="Times New Roman" panose="02020603050405020304" pitchFamily="18" charset="0"/>
                <a:cs typeface="Calibri"/>
              </a:rPr>
              <a:t>The intended audience for this slide is</a:t>
            </a:r>
            <a:r>
              <a:rPr lang="en-US" b="0" i="1"/>
              <a:t> patients/residents/clients and care partners</a:t>
            </a:r>
          </a:p>
          <a:p>
            <a:endParaRPr lang="en-US" b="1"/>
          </a:p>
          <a:p>
            <a:r>
              <a:rPr lang="en-US" b="0"/>
              <a:t>You are an important partner in delivering safe care.  </a:t>
            </a:r>
          </a:p>
          <a:p>
            <a:endParaRPr lang="en-US" b="0" i="1"/>
          </a:p>
          <a:p>
            <a:r>
              <a:rPr lang="en-US" b="0" i="1"/>
              <a:t>Read and embellish rest of slide.</a:t>
            </a:r>
          </a:p>
        </p:txBody>
      </p:sp>
      <p:sp>
        <p:nvSpPr>
          <p:cNvPr id="4" name="Slide Number Placeholder 3"/>
          <p:cNvSpPr>
            <a:spLocks noGrp="1"/>
          </p:cNvSpPr>
          <p:nvPr>
            <p:ph type="sldNum" sz="quarter" idx="5"/>
          </p:nvPr>
        </p:nvSpPr>
        <p:spPr/>
        <p:txBody>
          <a:bodyPr/>
          <a:lstStyle/>
          <a:p>
            <a:fld id="{4144B198-1CCF-724B-908F-5F66E990C5BE}" type="slidenum">
              <a:rPr lang="en-US" smtClean="0"/>
              <a:t>27</a:t>
            </a:fld>
            <a:endParaRPr lang="en-US"/>
          </a:p>
        </p:txBody>
      </p:sp>
    </p:spTree>
    <p:extLst>
      <p:ext uri="{BB962C8B-B14F-4D97-AF65-F5344CB8AC3E}">
        <p14:creationId xmlns:p14="http://schemas.microsoft.com/office/powerpoint/2010/main" val="35338126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dirty="0">
                <a:solidFill>
                  <a:srgbClr val="FF0000"/>
                </a:solidFill>
                <a:effectLst/>
                <a:latin typeface="Calibri"/>
                <a:ea typeface="Times New Roman" panose="02020603050405020304" pitchFamily="18" charset="0"/>
                <a:cs typeface="Calibri"/>
              </a:rPr>
              <a:t>The intended audience for this slide is</a:t>
            </a:r>
            <a:r>
              <a:rPr lang="en-US" b="0" i="1" dirty="0"/>
              <a:t> patients/residents/clients and care partners</a:t>
            </a:r>
          </a:p>
          <a:p>
            <a:endParaRPr lang="en-US" dirty="0"/>
          </a:p>
          <a:p>
            <a:r>
              <a:rPr lang="en-US" dirty="0"/>
              <a:t>To help support you, here are conversation starters to help you talk to your healthcare providers about the safety of your care.</a:t>
            </a:r>
          </a:p>
        </p:txBody>
      </p:sp>
      <p:sp>
        <p:nvSpPr>
          <p:cNvPr id="4" name="Slide Number Placeholder 3"/>
          <p:cNvSpPr>
            <a:spLocks noGrp="1"/>
          </p:cNvSpPr>
          <p:nvPr>
            <p:ph type="sldNum" sz="quarter" idx="5"/>
          </p:nvPr>
        </p:nvSpPr>
        <p:spPr/>
        <p:txBody>
          <a:bodyPr/>
          <a:lstStyle/>
          <a:p>
            <a:fld id="{4144B198-1CCF-724B-908F-5F66E990C5BE}" type="slidenum">
              <a:rPr lang="en-US" smtClean="0"/>
              <a:t>28</a:t>
            </a:fld>
            <a:endParaRPr lang="en-US"/>
          </a:p>
        </p:txBody>
      </p:sp>
    </p:spTree>
    <p:extLst>
      <p:ext uri="{BB962C8B-B14F-4D97-AF65-F5344CB8AC3E}">
        <p14:creationId xmlns:p14="http://schemas.microsoft.com/office/powerpoint/2010/main" val="11849665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dirty="0">
                <a:solidFill>
                  <a:srgbClr val="FF0000"/>
                </a:solidFill>
                <a:effectLst/>
                <a:latin typeface="Calibri"/>
                <a:ea typeface="Times New Roman" panose="02020603050405020304" pitchFamily="18" charset="0"/>
                <a:cs typeface="Calibri"/>
              </a:rPr>
              <a:t>The intended audience for this slide is leaders and providers</a:t>
            </a:r>
          </a:p>
          <a:p>
            <a:endParaRPr lang="en-US" dirty="0"/>
          </a:p>
          <a:p>
            <a:r>
              <a:rPr lang="en-US" dirty="0"/>
              <a:t>To help kick-start our new approach to patient safety, let’s try these activities.</a:t>
            </a:r>
            <a:endParaRPr lang="en-US" dirty="0">
              <a:cs typeface="Calibri"/>
            </a:endParaRPr>
          </a:p>
          <a:p>
            <a:endParaRPr lang="en-US" dirty="0">
              <a:cs typeface="Calibri"/>
            </a:endParaRPr>
          </a:p>
          <a:p>
            <a:r>
              <a:rPr lang="en-US" b="0" i="1" dirty="0">
                <a:cs typeface="Calibri"/>
              </a:rPr>
              <a:t>Read off the slide.  </a:t>
            </a:r>
            <a:r>
              <a:rPr lang="en-US" b="0" i="1">
                <a:cs typeface="Calibri"/>
              </a:rPr>
              <a:t>More details for each activity are listed in the next 3 slides</a:t>
            </a:r>
          </a:p>
        </p:txBody>
      </p:sp>
      <p:sp>
        <p:nvSpPr>
          <p:cNvPr id="4" name="Slide Number Placeholder 3"/>
          <p:cNvSpPr>
            <a:spLocks noGrp="1"/>
          </p:cNvSpPr>
          <p:nvPr>
            <p:ph type="sldNum" sz="quarter" idx="5"/>
          </p:nvPr>
        </p:nvSpPr>
        <p:spPr/>
        <p:txBody>
          <a:bodyPr/>
          <a:lstStyle/>
          <a:p>
            <a:fld id="{4144B198-1CCF-724B-908F-5F66E990C5BE}" type="slidenum">
              <a:rPr lang="en-US" smtClean="0"/>
              <a:t>29</a:t>
            </a:fld>
            <a:endParaRPr lang="en-US"/>
          </a:p>
        </p:txBody>
      </p:sp>
    </p:spTree>
    <p:extLst>
      <p:ext uri="{BB962C8B-B14F-4D97-AF65-F5344CB8AC3E}">
        <p14:creationId xmlns:p14="http://schemas.microsoft.com/office/powerpoint/2010/main" val="6198909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a:solidFill>
                  <a:srgbClr val="FF0000"/>
                </a:solidFill>
                <a:effectLst/>
                <a:latin typeface="Calibri"/>
                <a:ea typeface="Times New Roman" panose="02020603050405020304" pitchFamily="18" charset="0"/>
                <a:cs typeface="Calibri"/>
              </a:rPr>
              <a:t>The intended audience for this s</a:t>
            </a:r>
            <a:r>
              <a:rPr lang="en-US" b="0" i="1"/>
              <a:t>lide is leaders, providers, patient advisors</a:t>
            </a:r>
            <a:r>
              <a:rPr lang="en-US" b="1"/>
              <a:t> </a:t>
            </a:r>
          </a:p>
          <a:p>
            <a:endParaRPr lang="en-US" b="1"/>
          </a:p>
          <a:p>
            <a:pPr marL="0" marR="0">
              <a:spcBef>
                <a:spcPts val="0"/>
              </a:spcBef>
              <a:spcAft>
                <a:spcPts val="0"/>
              </a:spcAft>
            </a:pPr>
            <a:r>
              <a:rPr lang="en-US" sz="1800">
                <a:effectLst/>
                <a:latin typeface="Calibri" panose="020F0502020204030204" pitchFamily="34" charset="0"/>
                <a:ea typeface="Times New Roman" panose="02020603050405020304" pitchFamily="18" charset="0"/>
              </a:rPr>
              <a:t> </a:t>
            </a:r>
            <a:endParaRPr lang="en-US" sz="1800">
              <a:effectLst/>
              <a:latin typeface="Calibri" panose="020F0502020204030204" pitchFamily="34" charset="0"/>
              <a:ea typeface="Calibri" panose="020F0502020204030204" pitchFamily="34" charset="0"/>
            </a:endParaRPr>
          </a:p>
          <a:p>
            <a:r>
              <a:rPr lang="en-US" sz="1800">
                <a:effectLst/>
                <a:latin typeface="Calibri" panose="020F0502020204030204" pitchFamily="34" charset="0"/>
                <a:ea typeface="Times New Roman" panose="02020603050405020304" pitchFamily="18" charset="0"/>
              </a:rPr>
              <a:t>To kick start our journey of rethinking patient safety, we can also consider hosting “Safety Conversations” with our leaders, staff, volunteers, </a:t>
            </a:r>
            <a:r>
              <a:rPr lang="en-US" sz="1800" i="1">
                <a:effectLst/>
                <a:latin typeface="Calibri" panose="020F0502020204030204" pitchFamily="34" charset="0"/>
                <a:ea typeface="Times New Roman" panose="02020603050405020304" pitchFamily="18" charset="0"/>
              </a:rPr>
              <a:t>patients /residents /clients</a:t>
            </a:r>
            <a:r>
              <a:rPr lang="en-US" sz="1800">
                <a:effectLst/>
                <a:latin typeface="Calibri" panose="020F0502020204030204" pitchFamily="34" charset="0"/>
                <a:ea typeface="Times New Roman" panose="02020603050405020304" pitchFamily="18" charset="0"/>
              </a:rPr>
              <a:t>, care partners and community.</a:t>
            </a:r>
          </a:p>
          <a:p>
            <a:endParaRPr lang="en-US" sz="1800">
              <a:effectLst/>
              <a:latin typeface="Calibri" panose="020F0502020204030204" pitchFamily="34" charset="0"/>
            </a:endParaRPr>
          </a:p>
          <a:p>
            <a:r>
              <a:rPr lang="en-CA" sz="1800" spc="10">
                <a:solidFill>
                  <a:srgbClr val="000000"/>
                </a:solidFill>
                <a:effectLst/>
                <a:latin typeface="Calibri" panose="020F0502020204030204" pitchFamily="34" charset="0"/>
                <a:ea typeface="Calibri" panose="020F0502020204030204" pitchFamily="34" charset="0"/>
              </a:rPr>
              <a:t>Through conversations, we can empower a collective responsibility for safety – we can create a culture of respect, trust, collaboration and open communication where </a:t>
            </a:r>
            <a:r>
              <a:rPr lang="en-CA" sz="1800" i="1">
                <a:effectLst/>
                <a:latin typeface="Calibri" panose="020F0502020204030204" pitchFamily="34" charset="0"/>
                <a:ea typeface="Calibri" panose="020F0502020204030204" pitchFamily="34" charset="0"/>
              </a:rPr>
              <a:t>patients/residents/clients, </a:t>
            </a:r>
            <a:r>
              <a:rPr lang="en-CA" sz="1800">
                <a:effectLst/>
                <a:latin typeface="Calibri" panose="020F0502020204030204" pitchFamily="34" charset="0"/>
                <a:ea typeface="Calibri" panose="020F0502020204030204" pitchFamily="34" charset="0"/>
              </a:rPr>
              <a:t>care partners, healthcare providers and staff feel safe to explore, speak up and act</a:t>
            </a:r>
            <a:r>
              <a:rPr lang="en-US" sz="1800">
                <a:effectLst/>
                <a:latin typeface="Calibri" panose="020F0502020204030204" pitchFamily="34" charset="0"/>
                <a:ea typeface="Calibri" panose="020F0502020204030204" pitchFamily="34" charset="0"/>
              </a:rPr>
              <a:t>.</a:t>
            </a:r>
          </a:p>
          <a:p>
            <a:endParaRPr lang="en-US" sz="1800">
              <a:effectLst/>
              <a:latin typeface="Calibri" panose="020F0502020204030204" pitchFamily="34" charset="0"/>
              <a:ea typeface="Calibri" panose="020F0502020204030204" pitchFamily="34" charset="0"/>
            </a:endParaRPr>
          </a:p>
          <a:p>
            <a:r>
              <a:rPr lang="en-US" sz="1800">
                <a:effectLst/>
                <a:latin typeface="Calibri" panose="020F0502020204030204" pitchFamily="34" charset="0"/>
                <a:ea typeface="Calibri" panose="020F0502020204030204" pitchFamily="34" charset="0"/>
              </a:rPr>
              <a:t>Healthcare Excellence Canada has provided instructions on how to host a safety conversation and has provided suggested objectives, agenda items and questions for discussion.  </a:t>
            </a:r>
          </a:p>
          <a:p>
            <a:endParaRPr lang="en-US" sz="1800">
              <a:effectLst/>
              <a:latin typeface="Calibri" panose="020F0502020204030204" pitchFamily="34" charset="0"/>
            </a:endParaRPr>
          </a:p>
          <a:p>
            <a:endParaRPr lang="en-US" sz="1800">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4144B198-1CCF-724B-908F-5F66E990C5BE}" type="slidenum">
              <a:rPr lang="en-US" smtClean="0"/>
              <a:t>30</a:t>
            </a:fld>
            <a:endParaRPr lang="en-US"/>
          </a:p>
        </p:txBody>
      </p:sp>
    </p:spTree>
    <p:extLst>
      <p:ext uri="{BB962C8B-B14F-4D97-AF65-F5344CB8AC3E}">
        <p14:creationId xmlns:p14="http://schemas.microsoft.com/office/powerpoint/2010/main" val="168151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91919"/>
                </a:solidFill>
                <a:effectLst/>
                <a:latin typeface="PT Serif"/>
              </a:rPr>
              <a:t>But unfortunately, this is not always the case.  </a:t>
            </a:r>
            <a:endParaRPr lang="en-US" dirty="0">
              <a:solidFill>
                <a:srgbClr val="000000"/>
              </a:solidFill>
              <a:latin typeface="Calibri"/>
              <a:cs typeface="Calibri"/>
            </a:endParaRPr>
          </a:p>
          <a:p>
            <a:endParaRPr lang="en-US" dirty="0">
              <a:solidFill>
                <a:srgbClr val="000000"/>
              </a:solidFill>
              <a:latin typeface="Calibri"/>
              <a:cs typeface="Calibri"/>
            </a:endParaRPr>
          </a:p>
          <a:p>
            <a:r>
              <a:rPr lang="en-US" dirty="0">
                <a:solidFill>
                  <a:srgbClr val="000000"/>
                </a:solidFill>
                <a:latin typeface="Calibri"/>
                <a:cs typeface="Calibri"/>
              </a:rPr>
              <a:t>At</a:t>
            </a:r>
            <a:r>
              <a:rPr lang="en-US" i="1" dirty="0">
                <a:solidFill>
                  <a:srgbClr val="000000"/>
                </a:solidFill>
                <a:latin typeface="Calibri"/>
                <a:cs typeface="Calibri"/>
              </a:rPr>
              <a:t> [name of your organization], </a:t>
            </a:r>
            <a:r>
              <a:rPr lang="en-US" dirty="0">
                <a:solidFill>
                  <a:srgbClr val="000000"/>
                </a:solidFill>
                <a:latin typeface="Calibri"/>
                <a:cs typeface="Calibri"/>
              </a:rPr>
              <a:t>our harm data tells us … </a:t>
            </a:r>
            <a:r>
              <a:rPr lang="en-US" i="1" dirty="0">
                <a:solidFill>
                  <a:srgbClr val="000000"/>
                </a:solidFill>
                <a:latin typeface="Calibri"/>
                <a:cs typeface="Calibri"/>
              </a:rPr>
              <a:t>[suggest you share examples of your organization’s harm statistics from incident reporting, hospital harm data, other applicable data, or media stories, etc.].</a:t>
            </a:r>
          </a:p>
          <a:p>
            <a:endParaRPr lang="en-US" i="1" dirty="0">
              <a:solidFill>
                <a:srgbClr val="000000"/>
              </a:solidFill>
              <a:latin typeface="Calibri"/>
              <a:cs typeface="Calibri"/>
            </a:endParaRPr>
          </a:p>
          <a:p>
            <a:endParaRPr lang="en-US" dirty="0">
              <a:solidFill>
                <a:srgbClr val="191919"/>
              </a:solidFill>
              <a:latin typeface="PT Serif"/>
            </a:endParaRPr>
          </a:p>
        </p:txBody>
      </p:sp>
      <p:sp>
        <p:nvSpPr>
          <p:cNvPr id="4" name="Slide Number Placeholder 3"/>
          <p:cNvSpPr>
            <a:spLocks noGrp="1"/>
          </p:cNvSpPr>
          <p:nvPr>
            <p:ph type="sldNum" sz="quarter" idx="5"/>
          </p:nvPr>
        </p:nvSpPr>
        <p:spPr/>
        <p:txBody>
          <a:bodyPr/>
          <a:lstStyle/>
          <a:p>
            <a:fld id="{4144B198-1CCF-724B-908F-5F66E990C5BE}" type="slidenum">
              <a:rPr lang="en-US" smtClean="0"/>
              <a:t>3</a:t>
            </a:fld>
            <a:endParaRPr lang="en-US"/>
          </a:p>
        </p:txBody>
      </p:sp>
    </p:spTree>
    <p:extLst>
      <p:ext uri="{BB962C8B-B14F-4D97-AF65-F5344CB8AC3E}">
        <p14:creationId xmlns:p14="http://schemas.microsoft.com/office/powerpoint/2010/main" val="37631910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a:solidFill>
                  <a:srgbClr val="FF0000"/>
                </a:solidFill>
                <a:effectLst/>
                <a:latin typeface="Calibri"/>
                <a:ea typeface="Times New Roman" panose="02020603050405020304" pitchFamily="18" charset="0"/>
                <a:cs typeface="Calibri"/>
              </a:rPr>
              <a:t>The intended audience for this s</a:t>
            </a:r>
            <a:r>
              <a:rPr lang="en-US" b="0" i="1"/>
              <a:t>lide is leaders, providers, patient advisors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1"/>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Calibri" panose="020F0502020204030204" pitchFamily="34" charset="0"/>
                <a:ea typeface="Times New Roman" panose="02020603050405020304" pitchFamily="18" charset="0"/>
              </a:rPr>
              <a:t>Have you ever asked yourself, “why do we do things this way?” </a:t>
            </a:r>
          </a:p>
          <a:p>
            <a:pPr marL="0" marR="0">
              <a:lnSpc>
                <a:spcPct val="107000"/>
              </a:lnSpc>
              <a:spcBef>
                <a:spcPts val="0"/>
              </a:spcBef>
              <a:spcAft>
                <a:spcPts val="800"/>
              </a:spcAft>
            </a:pPr>
            <a:r>
              <a:rPr lang="en-US" sz="1800">
                <a:effectLst/>
                <a:latin typeface="Calibri" panose="020F0502020204030204" pitchFamily="34" charset="0"/>
                <a:ea typeface="Times New Roman" panose="02020603050405020304" pitchFamily="18" charset="0"/>
              </a:rPr>
              <a:t>Do you consider our organization “cluttered” with unnecessary rules, policies, and procedures? Do you think this clutter contributes or distracts from safety?  If so, the digging for dinosaurs contest is for us! </a:t>
            </a:r>
            <a:endParaRPr lang="en-US" sz="1800">
              <a:effectLst/>
              <a:latin typeface="Calibri" panose="020F0502020204030204" pitchFamily="34" charset="0"/>
              <a:ea typeface="Calibri" panose="020F0502020204030204" pitchFamily="34" charset="0"/>
            </a:endParaRPr>
          </a:p>
          <a:p>
            <a:pPr marL="0" marR="0">
              <a:lnSpc>
                <a:spcPct val="107000"/>
              </a:lnSpc>
              <a:spcBef>
                <a:spcPts val="0"/>
              </a:spcBef>
              <a:spcAft>
                <a:spcPts val="0"/>
              </a:spcAft>
            </a:pPr>
            <a:r>
              <a:rPr lang="en-US" sz="1800">
                <a:effectLst/>
                <a:latin typeface="Calibri" panose="020F0502020204030204" pitchFamily="34" charset="0"/>
                <a:ea typeface="Times New Roman" panose="02020603050405020304" pitchFamily="18" charset="0"/>
              </a:rPr>
              <a:t> </a:t>
            </a:r>
            <a:endParaRPr lang="en-US" sz="1800">
              <a:effectLst/>
              <a:latin typeface="Calibri" panose="020F0502020204030204" pitchFamily="34" charset="0"/>
              <a:ea typeface="Calibri" panose="020F0502020204030204" pitchFamily="34" charset="0"/>
            </a:endParaRPr>
          </a:p>
          <a:p>
            <a:pPr marL="0" marR="0">
              <a:spcBef>
                <a:spcPts val="0"/>
              </a:spcBef>
              <a:spcAft>
                <a:spcPts val="0"/>
              </a:spcAft>
            </a:pPr>
            <a:r>
              <a:rPr lang="en-CA" sz="1800">
                <a:solidFill>
                  <a:srgbClr val="000000"/>
                </a:solidFill>
                <a:effectLst/>
                <a:latin typeface="Calibri" panose="020F0502020204030204" pitchFamily="34" charset="0"/>
                <a:ea typeface="Calibri" panose="020F0502020204030204" pitchFamily="34" charset="0"/>
                <a:cs typeface="Arial" panose="020B0604020202020204" pitchFamily="34" charset="0"/>
              </a:rPr>
              <a:t>This contest is a way to engage our staff in questioning our practices in a non-threatening and fun manner. </a:t>
            </a:r>
            <a:endParaRPr lang="en-US" sz="1800">
              <a:effectLst/>
              <a:latin typeface="Calibri" panose="020F0502020204030204" pitchFamily="34" charset="0"/>
              <a:ea typeface="Calibri" panose="020F0502020204030204" pitchFamily="34" charset="0"/>
            </a:endParaRPr>
          </a:p>
          <a:p>
            <a:pPr marL="0" marR="0">
              <a:spcBef>
                <a:spcPts val="0"/>
              </a:spcBef>
              <a:spcAft>
                <a:spcPts val="0"/>
              </a:spcAft>
            </a:pPr>
            <a:r>
              <a:rPr lang="en-CA" sz="180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US" sz="1800">
              <a:effectLst/>
              <a:latin typeface="Calibri" panose="020F0502020204030204" pitchFamily="34" charset="0"/>
              <a:ea typeface="Calibri" panose="020F0502020204030204" pitchFamily="34" charset="0"/>
            </a:endParaRPr>
          </a:p>
          <a:p>
            <a:pPr marL="0" marR="0">
              <a:spcBef>
                <a:spcPts val="0"/>
              </a:spcBef>
              <a:spcAft>
                <a:spcPts val="0"/>
              </a:spcAft>
            </a:pPr>
            <a:r>
              <a:rPr lang="en-CA" sz="1800">
                <a:solidFill>
                  <a:srgbClr val="000000"/>
                </a:solidFill>
                <a:effectLst/>
                <a:latin typeface="Calibri" panose="020F0502020204030204" pitchFamily="34" charset="0"/>
                <a:ea typeface="Calibri" panose="020F0502020204030204" pitchFamily="34" charset="0"/>
                <a:cs typeface="Arial" panose="020B0604020202020204" pitchFamily="34" charset="0"/>
              </a:rPr>
              <a:t>Staff are encouraged to </a:t>
            </a:r>
            <a:r>
              <a:rPr lang="en-US" sz="1800">
                <a:effectLst/>
                <a:latin typeface="Calibri" panose="020F0502020204030204" pitchFamily="34" charset="0"/>
                <a:ea typeface="Times New Roman" panose="02020603050405020304" pitchFamily="18" charset="0"/>
              </a:rPr>
              <a:t>identify a </a:t>
            </a:r>
            <a:r>
              <a:rPr lang="en-CA" sz="1800" spc="10">
                <a:solidFill>
                  <a:srgbClr val="000000"/>
                </a:solidFill>
                <a:effectLst/>
                <a:latin typeface="Calibri" panose="020F0502020204030204" pitchFamily="34" charset="0"/>
                <a:ea typeface="Calibri" panose="020F0502020204030204" pitchFamily="34" charset="0"/>
                <a:cs typeface="Arial" panose="020B0604020202020204" pitchFamily="34" charset="0"/>
              </a:rPr>
              <a:t>rule, policy, safety procedure, document, or activity which they believe </a:t>
            </a:r>
            <a:r>
              <a:rPr lang="en-CA" sz="1800">
                <a:solidFill>
                  <a:srgbClr val="000000"/>
                </a:solidFill>
                <a:effectLst/>
                <a:latin typeface="Calibri" panose="020F0502020204030204" pitchFamily="34" charset="0"/>
                <a:ea typeface="Calibri" panose="020F0502020204030204" pitchFamily="34" charset="0"/>
                <a:cs typeface="Arial" panose="020B0604020202020204" pitchFamily="34" charset="0"/>
              </a:rPr>
              <a:t>is unnecessary, poorly designed, does not promote safety or reduce potential harm and is not evidence-based.  </a:t>
            </a:r>
            <a:endParaRPr lang="en-US" sz="1800">
              <a:effectLst/>
              <a:latin typeface="Calibri" panose="020F0502020204030204" pitchFamily="34" charset="0"/>
              <a:ea typeface="Calibri" panose="020F0502020204030204" pitchFamily="34" charset="0"/>
            </a:endParaRPr>
          </a:p>
          <a:p>
            <a:pPr marL="0" marR="0">
              <a:spcBef>
                <a:spcPts val="0"/>
              </a:spcBef>
              <a:spcAft>
                <a:spcPts val="0"/>
              </a:spcAft>
            </a:pPr>
            <a:r>
              <a:rPr lang="en-CA" sz="180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US" sz="1800">
              <a:effectLst/>
              <a:latin typeface="Calibri" panose="020F0502020204030204" pitchFamily="34" charset="0"/>
              <a:ea typeface="Calibri" panose="020F0502020204030204" pitchFamily="34" charset="0"/>
            </a:endParaRPr>
          </a:p>
          <a:p>
            <a:pPr marL="0" marR="0">
              <a:spcBef>
                <a:spcPts val="0"/>
              </a:spcBef>
              <a:spcAft>
                <a:spcPts val="0"/>
              </a:spcAft>
            </a:pPr>
            <a:r>
              <a:rPr lang="en-CA" sz="1800" spc="10">
                <a:solidFill>
                  <a:srgbClr val="000000"/>
                </a:solidFill>
                <a:effectLst/>
                <a:latin typeface="Calibri" panose="020F0502020204030204" pitchFamily="34" charset="0"/>
                <a:ea typeface="Calibri" panose="020F0502020204030204" pitchFamily="34" charset="0"/>
                <a:cs typeface="Arial" panose="020B0604020202020204" pitchFamily="34" charset="0"/>
              </a:rPr>
              <a:t>We then have a panel review the submissions, judge the “dinosaurs”, and determines which practices will be changed or eliminated. </a:t>
            </a:r>
            <a:endParaRPr lang="en-US" sz="180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4144B198-1CCF-724B-908F-5F66E990C5BE}" type="slidenum">
              <a:rPr lang="en-US" smtClean="0"/>
              <a:t>31</a:t>
            </a:fld>
            <a:endParaRPr lang="en-US"/>
          </a:p>
        </p:txBody>
      </p:sp>
    </p:spTree>
    <p:extLst>
      <p:ext uri="{BB962C8B-B14F-4D97-AF65-F5344CB8AC3E}">
        <p14:creationId xmlns:p14="http://schemas.microsoft.com/office/powerpoint/2010/main" val="38542858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sz="1200" b="0" i="1" dirty="0">
                <a:solidFill>
                  <a:srgbClr val="FF0000"/>
                </a:solidFill>
                <a:effectLst/>
                <a:latin typeface="Calibri"/>
                <a:ea typeface="Times New Roman" panose="02020603050405020304" pitchFamily="18" charset="0"/>
                <a:cs typeface="Calibri"/>
              </a:rPr>
              <a:t>The intended audience for this s</a:t>
            </a:r>
            <a:r>
              <a:rPr lang="en-US" b="0" i="1" dirty="0"/>
              <a:t>lide is leaders, providers, patient advisors to learn more about the patient safety action series</a:t>
            </a:r>
            <a:endParaRPr lang="en-US" b="0" i="1" dirty="0">
              <a:latin typeface="Arial"/>
              <a:cs typeface="Arial"/>
            </a:endParaRPr>
          </a:p>
          <a:p>
            <a:pPr>
              <a:spcBef>
                <a:spcPts val="0"/>
              </a:spcBef>
            </a:pPr>
            <a:endParaRPr lang="en-US">
              <a:latin typeface="Arial"/>
              <a:cs typeface="Arial"/>
            </a:endParaRPr>
          </a:p>
          <a:p>
            <a:pPr>
              <a:spcBef>
                <a:spcPts val="0"/>
              </a:spcBef>
            </a:pPr>
            <a:endParaRPr lang="en-US">
              <a:latin typeface="Arial"/>
              <a:cs typeface="Arial"/>
            </a:endParaRPr>
          </a:p>
          <a:p>
            <a:r>
              <a:rPr lang="en-US" dirty="0">
                <a:latin typeface="Arial"/>
                <a:cs typeface="Arial"/>
              </a:rPr>
              <a:t>Healthcare Excellence Canada also is hosting a webinar called Rethinking Patient Safety during Canadian Patient Safety Week on October 24</a:t>
            </a:r>
            <a:r>
              <a:rPr lang="en-US" baseline="30000" dirty="0">
                <a:latin typeface="Arial"/>
                <a:cs typeface="Arial"/>
              </a:rPr>
              <a:t>th</a:t>
            </a:r>
            <a:endParaRPr lang="en-US" dirty="0">
              <a:latin typeface="Arial"/>
              <a:cs typeface="Arial"/>
            </a:endParaRPr>
          </a:p>
          <a:p>
            <a:pPr>
              <a:spcBef>
                <a:spcPts val="0"/>
              </a:spcBef>
            </a:pPr>
            <a:endParaRPr lang="en-US" b="1">
              <a:effectLst/>
              <a:latin typeface="Times New Roman" panose="02020603050405020304" pitchFamily="18" charset="0"/>
              <a:ea typeface="Times New Roman" panose="02020603050405020304" pitchFamily="18" charset="0"/>
            </a:endParaRPr>
          </a:p>
          <a:p>
            <a:pPr>
              <a:spcBef>
                <a:spcPts val="0"/>
              </a:spcBef>
            </a:pPr>
            <a:r>
              <a:rPr lang="en-US" dirty="0">
                <a:latin typeface="Arial"/>
                <a:cs typeface="Arial"/>
              </a:rPr>
              <a:t>You can register at ExploreSaferCare.ca and if you missed it, you’ll be able to pick up the recording there too.</a:t>
            </a:r>
          </a:p>
          <a:p>
            <a:pPr>
              <a:spcBef>
                <a:spcPts val="0"/>
              </a:spcBef>
            </a:pPr>
            <a:endParaRPr lang="en-US">
              <a:latin typeface="Arial"/>
              <a:cs typeface="Arial"/>
            </a:endParaRPr>
          </a:p>
          <a:p>
            <a:pPr>
              <a:spcBef>
                <a:spcPts val="0"/>
              </a:spcBef>
            </a:pPr>
            <a:r>
              <a:rPr lang="en-US" dirty="0">
                <a:latin typeface="Arial"/>
                <a:cs typeface="Arial"/>
              </a:rPr>
              <a:t>It’s a dynamic discussion focused on exploring, learning and acting to make care safer.</a:t>
            </a:r>
          </a:p>
          <a:p>
            <a:endParaRPr lang="en-US"/>
          </a:p>
        </p:txBody>
      </p:sp>
      <p:sp>
        <p:nvSpPr>
          <p:cNvPr id="4" name="Slide Number Placeholder 3"/>
          <p:cNvSpPr>
            <a:spLocks noGrp="1"/>
          </p:cNvSpPr>
          <p:nvPr>
            <p:ph type="sldNum" sz="quarter" idx="5"/>
          </p:nvPr>
        </p:nvSpPr>
        <p:spPr/>
        <p:txBody>
          <a:bodyPr/>
          <a:lstStyle/>
          <a:p>
            <a:fld id="{4144B198-1CCF-724B-908F-5F66E990C5BE}" type="slidenum">
              <a:rPr lang="en-US" smtClean="0"/>
              <a:t>32</a:t>
            </a:fld>
            <a:endParaRPr lang="en-US"/>
          </a:p>
        </p:txBody>
      </p:sp>
    </p:spTree>
    <p:extLst>
      <p:ext uri="{BB962C8B-B14F-4D97-AF65-F5344CB8AC3E}">
        <p14:creationId xmlns:p14="http://schemas.microsoft.com/office/powerpoint/2010/main" val="3921480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a:solidFill>
                  <a:srgbClr val="FF0000"/>
                </a:solidFill>
                <a:effectLst/>
                <a:latin typeface="Calibri"/>
                <a:ea typeface="Times New Roman" panose="02020603050405020304" pitchFamily="18" charset="0"/>
                <a:cs typeface="Calibri"/>
              </a:rPr>
              <a:t>The intended audience for this s</a:t>
            </a:r>
            <a:r>
              <a:rPr lang="en-US" b="0" i="1"/>
              <a:t>lide is leaders, providers, patient advisors to learn more about the patient safety action series</a:t>
            </a:r>
            <a:endParaRPr lang="en-US" b="0" i="1">
              <a:latin typeface="Arial"/>
              <a:cs typeface="Arial"/>
            </a:endParaRPr>
          </a:p>
          <a:p>
            <a:pPr>
              <a:spcBef>
                <a:spcPts val="0"/>
              </a:spcBef>
            </a:pPr>
            <a:endParaRPr lang="en-US">
              <a:latin typeface="Arial"/>
              <a:cs typeface="Arial"/>
            </a:endParaRPr>
          </a:p>
          <a:p>
            <a:pPr>
              <a:spcBef>
                <a:spcPts val="0"/>
              </a:spcBef>
            </a:pPr>
            <a:r>
              <a:rPr lang="en-US">
                <a:latin typeface="Arial"/>
                <a:cs typeface="Arial"/>
              </a:rPr>
              <a:t>Healthcare Excellence Canada’s patient safety action series takes place over four months, with three virtual learning sessions.</a:t>
            </a:r>
          </a:p>
          <a:p>
            <a:pPr>
              <a:spcBef>
                <a:spcPts val="0"/>
              </a:spcBef>
            </a:pPr>
            <a:endParaRPr lang="en-US">
              <a:latin typeface="Arial"/>
              <a:cs typeface="Arial"/>
            </a:endParaRPr>
          </a:p>
          <a:p>
            <a:pPr>
              <a:spcBef>
                <a:spcPts val="0"/>
              </a:spcBef>
            </a:pPr>
            <a:r>
              <a:rPr lang="en-US">
                <a:latin typeface="Arial"/>
                <a:cs typeface="Arial"/>
              </a:rPr>
              <a:t>Throughout, there are opportunities to engage in peer-to-peer learning, receive mentorship, and benefit from expert coaching to drive safe care for all.</a:t>
            </a:r>
          </a:p>
          <a:p>
            <a:pPr>
              <a:spcBef>
                <a:spcPts val="0"/>
              </a:spcBef>
            </a:pPr>
            <a:endParaRPr lang="en-US">
              <a:latin typeface="Arial"/>
              <a:cs typeface="Arial"/>
            </a:endParaRPr>
          </a:p>
          <a:p>
            <a:pPr>
              <a:spcBef>
                <a:spcPts val="0"/>
              </a:spcBef>
            </a:pPr>
            <a:r>
              <a:rPr lang="en-US">
                <a:latin typeface="Arial"/>
                <a:cs typeface="Arial"/>
              </a:rPr>
              <a:t>There will be an action period following each virtual learning session, to apply learning collectively as a team.</a:t>
            </a:r>
          </a:p>
          <a:p>
            <a:pPr>
              <a:spcBef>
                <a:spcPts val="0"/>
              </a:spcBef>
            </a:pPr>
            <a:endParaRPr lang="en-US">
              <a:latin typeface="Arial"/>
              <a:cs typeface="Arial"/>
            </a:endParaRPr>
          </a:p>
          <a:p>
            <a:pPr>
              <a:spcBef>
                <a:spcPts val="0"/>
              </a:spcBef>
            </a:pPr>
            <a:r>
              <a:rPr lang="en-US">
                <a:latin typeface="Arial"/>
                <a:cs typeface="Arial"/>
              </a:rPr>
              <a:t>Plus, all participating teams will share their learnings and actions at a closing congress.</a:t>
            </a:r>
          </a:p>
          <a:p>
            <a:pPr>
              <a:spcBef>
                <a:spcPts val="0"/>
              </a:spcBef>
            </a:pPr>
            <a:endParaRPr lang="en-US">
              <a:latin typeface="Arial"/>
              <a:cs typeface="Arial"/>
            </a:endParaRPr>
          </a:p>
          <a:p>
            <a:pPr>
              <a:spcBef>
                <a:spcPts val="0"/>
              </a:spcBef>
            </a:pPr>
            <a:r>
              <a:rPr lang="en-US">
                <a:latin typeface="Arial"/>
                <a:cs typeface="Arial"/>
              </a:rPr>
              <a:t>The program starts in January, 2023.  Learn more and apply by December 1</a:t>
            </a:r>
            <a:r>
              <a:rPr lang="en-US" baseline="30000">
                <a:latin typeface="Arial"/>
                <a:cs typeface="Arial"/>
              </a:rPr>
              <a:t>st</a:t>
            </a:r>
            <a:r>
              <a:rPr lang="en-US">
                <a:latin typeface="Arial"/>
                <a:cs typeface="Arial"/>
              </a:rPr>
              <a:t> at ExploreSaferCare.ca</a:t>
            </a:r>
          </a:p>
          <a:p>
            <a:endParaRPr lang="en-US"/>
          </a:p>
        </p:txBody>
      </p:sp>
      <p:sp>
        <p:nvSpPr>
          <p:cNvPr id="4" name="Slide Number Placeholder 3"/>
          <p:cNvSpPr>
            <a:spLocks noGrp="1"/>
          </p:cNvSpPr>
          <p:nvPr>
            <p:ph type="sldNum" sz="quarter" idx="5"/>
          </p:nvPr>
        </p:nvSpPr>
        <p:spPr/>
        <p:txBody>
          <a:bodyPr/>
          <a:lstStyle/>
          <a:p>
            <a:fld id="{4144B198-1CCF-724B-908F-5F66E990C5BE}" type="slidenum">
              <a:rPr lang="en-US" smtClean="0"/>
              <a:t>33</a:t>
            </a:fld>
            <a:endParaRPr lang="en-US"/>
          </a:p>
        </p:txBody>
      </p:sp>
    </p:spTree>
    <p:extLst>
      <p:ext uri="{BB962C8B-B14F-4D97-AF65-F5344CB8AC3E}">
        <p14:creationId xmlns:p14="http://schemas.microsoft.com/office/powerpoint/2010/main" val="39739416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44B198-1CCF-724B-908F-5F66E990C5BE}" type="slidenum">
              <a:rPr lang="en-US" smtClean="0"/>
              <a:t>34</a:t>
            </a:fld>
            <a:endParaRPr lang="en-US"/>
          </a:p>
        </p:txBody>
      </p:sp>
    </p:spTree>
    <p:extLst>
      <p:ext uri="{BB962C8B-B14F-4D97-AF65-F5344CB8AC3E}">
        <p14:creationId xmlns:p14="http://schemas.microsoft.com/office/powerpoint/2010/main" val="2080625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solidFill>
                  <a:srgbClr val="000000"/>
                </a:solidFill>
                <a:latin typeface="Calibri"/>
                <a:cs typeface="Calibri"/>
              </a:rPr>
              <a:t>In fact, </a:t>
            </a:r>
            <a:r>
              <a:rPr lang="en-US" b="0" i="0" dirty="0">
                <a:solidFill>
                  <a:srgbClr val="191919"/>
                </a:solidFill>
                <a:effectLst/>
                <a:latin typeface="PT Serif"/>
                <a:cs typeface="Calibri"/>
              </a:rPr>
              <a:t>it’s been n</a:t>
            </a:r>
            <a:r>
              <a:rPr lang="en-US" b="0" i="0" dirty="0">
                <a:solidFill>
                  <a:srgbClr val="191919"/>
                </a:solidFill>
                <a:effectLst/>
                <a:latin typeface="PT Serif"/>
              </a:rPr>
              <a:t>early 20 years since the </a:t>
            </a:r>
            <a:r>
              <a:rPr lang="en-US" b="0" i="0" dirty="0">
                <a:effectLst/>
              </a:rPr>
              <a:t>Canadian Adverse Events </a:t>
            </a:r>
            <a:r>
              <a:rPr lang="en-US" dirty="0"/>
              <a:t>Study </a:t>
            </a:r>
            <a:r>
              <a:rPr lang="en-US" b="0" i="0" dirty="0">
                <a:solidFill>
                  <a:srgbClr val="191919"/>
                </a:solidFill>
                <a:effectLst/>
                <a:latin typeface="PT Serif"/>
              </a:rPr>
              <a:t>estimated that up to 9,250-23,750 people die each year in Canada’s hospitals alone from </a:t>
            </a:r>
            <a:r>
              <a:rPr lang="en-US" sz="1800" dirty="0">
                <a:effectLst/>
                <a:latin typeface="Segoe UI" panose="020B0502040204020203" pitchFamily="34" charset="0"/>
              </a:rPr>
              <a:t>potentially preventable healthcare harm. </a:t>
            </a:r>
            <a:endParaRPr lang="en-US" sz="180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91919"/>
                </a:solidFill>
                <a:effectLst/>
                <a:latin typeface="PT Serif"/>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191919"/>
              </a:solidFill>
              <a:effectLst/>
              <a:latin typeface="PT Serif"/>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91919"/>
                </a:solidFill>
                <a:effectLst/>
                <a:latin typeface="PT Serif"/>
              </a:rPr>
              <a:t>To quote Dr. Ross Baker, a co-author on this study and </a:t>
            </a:r>
            <a:r>
              <a:rPr lang="en-US" b="0" i="0" dirty="0">
                <a:effectLst/>
              </a:rPr>
              <a:t>professor emeritus at the Institute of Health Policy Management and Evaluation at the University of Toronto</a:t>
            </a:r>
            <a:r>
              <a:rPr lang="en-US" b="0" i="0" dirty="0">
                <a:solidFill>
                  <a:srgbClr val="191919"/>
                </a:solidFill>
                <a:effectLst/>
                <a:latin typeface="PT Serif"/>
              </a:rPr>
              <a:t> </a:t>
            </a:r>
            <a:r>
              <a:rPr lang="en-US" i="1" dirty="0"/>
              <a:t>“…</a:t>
            </a:r>
            <a:r>
              <a:rPr lang="en-US" dirty="0"/>
              <a:t> too</a:t>
            </a:r>
            <a:r>
              <a:rPr lang="en-US" b="0" i="0" dirty="0">
                <a:effectLst/>
              </a:rPr>
              <a:t> little has been done to move the needle … I worry that we have not spent the time and resources in recent years to make a difference, and that we are giving up the opportunity to </a:t>
            </a:r>
            <a:r>
              <a:rPr lang="en-US" b="0" i="1" dirty="0">
                <a:effectLst/>
              </a:rPr>
              <a:t>really</a:t>
            </a:r>
            <a:r>
              <a:rPr lang="en-US" b="0" i="0" dirty="0">
                <a:effectLst/>
              </a:rPr>
              <a:t> reduce the harm that occurs in healthcare.”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191919"/>
              </a:solidFill>
              <a:effectLst/>
              <a:latin typeface="PT Serif"/>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91919"/>
                </a:solidFill>
                <a:effectLst/>
                <a:latin typeface="PT Serif"/>
              </a:rPr>
              <a:t>And to quote Dr. Donald Berwick, an international healthcare safety expert who recently published an editorial in the New England Journal of Medicine, “The lack of progress is disturbing.”</a:t>
            </a:r>
            <a:endParaRPr lang="en-US" dirty="0"/>
          </a:p>
          <a:p>
            <a:pPr>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4144B198-1CCF-724B-908F-5F66E990C5BE}" type="slidenum">
              <a:rPr lang="en-US" smtClean="0"/>
              <a:t>5</a:t>
            </a:fld>
            <a:endParaRPr lang="en-US"/>
          </a:p>
        </p:txBody>
      </p:sp>
    </p:spTree>
    <p:extLst>
      <p:ext uri="{BB962C8B-B14F-4D97-AF65-F5344CB8AC3E}">
        <p14:creationId xmlns:p14="http://schemas.microsoft.com/office/powerpoint/2010/main" val="150386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191919"/>
                </a:solidFill>
                <a:effectLst/>
                <a:latin typeface="PT Serif"/>
              </a:rPr>
              <a:t>Bottom line, </a:t>
            </a:r>
            <a:r>
              <a:rPr lang="en-US" b="0" i="1">
                <a:solidFill>
                  <a:srgbClr val="191919"/>
                </a:solidFill>
                <a:effectLst/>
                <a:latin typeface="PT Serif"/>
              </a:rPr>
              <a:t>patient / resident / client </a:t>
            </a:r>
            <a:r>
              <a:rPr lang="en-US" b="0" i="0">
                <a:solidFill>
                  <a:srgbClr val="191919"/>
                </a:solidFill>
                <a:effectLst/>
                <a:latin typeface="PT Serif"/>
              </a:rPr>
              <a:t>harm remains a deadly threat in Canada and all of us in healthcare delivery should be rethinking patient safety.</a:t>
            </a:r>
            <a:endParaRPr lang="en-US" i="1">
              <a:solidFill>
                <a:srgbClr val="000000"/>
              </a:solidFill>
              <a:latin typeface="Calibri"/>
              <a:cs typeface="Calibri"/>
            </a:endParaRPr>
          </a:p>
          <a:p>
            <a:endParaRPr lang="en-US"/>
          </a:p>
          <a:p>
            <a:r>
              <a:rPr lang="en-US"/>
              <a:t>Thankfully, new thinking is emerging on a new approach to safer care in Canada, with the help of Healthcare Excellence Canada.</a:t>
            </a:r>
          </a:p>
          <a:p>
            <a:endParaRPr lang="en-CA"/>
          </a:p>
        </p:txBody>
      </p:sp>
      <p:sp>
        <p:nvSpPr>
          <p:cNvPr id="4" name="Slide Number Placeholder 3"/>
          <p:cNvSpPr>
            <a:spLocks noGrp="1"/>
          </p:cNvSpPr>
          <p:nvPr>
            <p:ph type="sldNum" sz="quarter" idx="5"/>
          </p:nvPr>
        </p:nvSpPr>
        <p:spPr/>
        <p:txBody>
          <a:bodyPr/>
          <a:lstStyle/>
          <a:p>
            <a:fld id="{4144B198-1CCF-724B-908F-5F66E990C5BE}" type="slidenum">
              <a:rPr lang="en-US" smtClean="0"/>
              <a:t>6</a:t>
            </a:fld>
            <a:endParaRPr lang="en-US"/>
          </a:p>
        </p:txBody>
      </p:sp>
    </p:spTree>
    <p:extLst>
      <p:ext uri="{BB962C8B-B14F-4D97-AF65-F5344CB8AC3E}">
        <p14:creationId xmlns:p14="http://schemas.microsoft.com/office/powerpoint/2010/main" val="122005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CA" b="0" i="0" dirty="0">
                <a:cs typeface="Calibri"/>
              </a:rPr>
              <a:t>Let’s begin by asking ourselves, how safe is our care?</a:t>
            </a:r>
          </a:p>
          <a:p>
            <a:pPr marL="0" indent="0">
              <a:buFont typeface="Arial"/>
              <a:buNone/>
            </a:pPr>
            <a:endParaRPr lang="en-CA" b="0" i="0">
              <a:cs typeface="Calibri"/>
            </a:endParaRPr>
          </a:p>
          <a:p>
            <a:r>
              <a:rPr lang="en-CA" b="0" i="0" dirty="0">
                <a:cs typeface="Calibri"/>
              </a:rPr>
              <a:t>Please take a few minutes to think and reflect how you would answer this question if asked by a leader, board member, </a:t>
            </a:r>
            <a:r>
              <a:rPr lang="en-CA" b="0" i="1" dirty="0">
                <a:cs typeface="Calibri"/>
              </a:rPr>
              <a:t>patient/resident/client </a:t>
            </a:r>
            <a:r>
              <a:rPr lang="en-CA" b="0" i="0" dirty="0">
                <a:cs typeface="Calibri"/>
              </a:rPr>
              <a:t>or care partner, and discuss </a:t>
            </a:r>
            <a:r>
              <a:rPr lang="en-CA" dirty="0">
                <a:cs typeface="Calibri"/>
              </a:rPr>
              <a:t>your reflections with</a:t>
            </a:r>
            <a:r>
              <a:rPr lang="en-CA" b="0" i="0" dirty="0">
                <a:cs typeface="Calibri"/>
              </a:rPr>
              <a:t> the person next to you.</a:t>
            </a:r>
          </a:p>
          <a:p>
            <a:endParaRPr lang="en-CA" b="1" i="1">
              <a:cs typeface="Calibri"/>
            </a:endParaRPr>
          </a:p>
          <a:p>
            <a:r>
              <a:rPr lang="en-CA" b="0" i="1" dirty="0">
                <a:cs typeface="Calibri"/>
              </a:rPr>
              <a:t>Debrief: </a:t>
            </a:r>
          </a:p>
          <a:p>
            <a:r>
              <a:rPr lang="en-CA" b="0" i="1" dirty="0">
                <a:cs typeface="Calibri"/>
              </a:rPr>
              <a:t>Ask for a volunteer to describe how they answered the question.</a:t>
            </a:r>
            <a:endParaRPr lang="en-CA" b="0">
              <a:cs typeface="Calibri" panose="020F0502020204030204"/>
            </a:endParaRPr>
          </a:p>
          <a:p>
            <a:endParaRPr lang="en-CA" b="1" i="1">
              <a:cs typeface="Calibri"/>
            </a:endParaRPr>
          </a:p>
          <a:p>
            <a:pPr marL="0" indent="0">
              <a:buFont typeface="Arial"/>
              <a:buNone/>
            </a:pPr>
            <a:r>
              <a:rPr lang="en-CA" dirty="0">
                <a:cs typeface="Calibri"/>
              </a:rPr>
              <a:t>At </a:t>
            </a:r>
            <a:r>
              <a:rPr lang="en-CA" i="1" dirty="0">
                <a:cs typeface="Calibri"/>
              </a:rPr>
              <a:t>[name of your organization], </a:t>
            </a:r>
            <a:r>
              <a:rPr lang="en-CA" dirty="0">
                <a:cs typeface="Calibri"/>
              </a:rPr>
              <a:t>we don't have a good way to answer this question. We, like most other organizations, have attempted to answer this question by measuring how much harm is in our system, versus answering how safe is our care.</a:t>
            </a:r>
          </a:p>
          <a:p>
            <a:pPr>
              <a:defRPr/>
            </a:pPr>
            <a:r>
              <a:rPr lang="en-US" dirty="0"/>
              <a:t> </a:t>
            </a: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CA"/>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095A85-39A0-422B-880F-4017165D5E35}"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0011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77258">
              <a:defRPr/>
            </a:pPr>
            <a:r>
              <a:rPr lang="en-CA" dirty="0">
                <a:cs typeface="Calibri"/>
              </a:rPr>
              <a:t>Does the absence of harm mean we are safe?</a:t>
            </a:r>
          </a:p>
          <a:p>
            <a:pPr defTabSz="977258">
              <a:defRPr/>
            </a:pPr>
            <a:endParaRPr lang="en-CA" dirty="0">
              <a:cs typeface="Calibri"/>
            </a:endParaRPr>
          </a:p>
          <a:p>
            <a:pPr defTabSz="977258">
              <a:defRPr/>
            </a:pPr>
            <a:r>
              <a:rPr lang="en-CA" dirty="0">
                <a:cs typeface="Calibri"/>
              </a:rPr>
              <a:t>We have learned that </a:t>
            </a:r>
            <a:r>
              <a:rPr lang="en-CA" b="0" dirty="0">
                <a:cs typeface="Calibri"/>
              </a:rPr>
              <a:t>the absence of harm is not the same as the presence of safety. </a:t>
            </a:r>
            <a:endParaRPr lang="en-CA" b="0" dirty="0"/>
          </a:p>
          <a:p>
            <a:pPr defTabSz="977258">
              <a:defRPr/>
            </a:pPr>
            <a:endParaRPr lang="en-CA" dirty="0"/>
          </a:p>
          <a:p>
            <a:pPr defTabSz="977258">
              <a:defRPr/>
            </a:pPr>
            <a:r>
              <a:rPr lang="en-CA" dirty="0">
                <a:cs typeface="Calibri"/>
              </a:rPr>
              <a:t>Let me repeat:  </a:t>
            </a:r>
            <a:r>
              <a:rPr lang="en-CA" b="1" dirty="0">
                <a:cs typeface="Calibri"/>
              </a:rPr>
              <a:t>the absence of harm is not the same as the presence of safety</a:t>
            </a:r>
            <a:r>
              <a:rPr lang="en-CA" dirty="0">
                <a:cs typeface="Calibri"/>
              </a:rPr>
              <a:t>. </a:t>
            </a:r>
          </a:p>
          <a:p>
            <a:pPr defTabSz="977258">
              <a:defRPr/>
            </a:pPr>
            <a:endParaRPr lang="en-CA" baseline="0" dirty="0"/>
          </a:p>
          <a:p>
            <a:pPr defTabSz="977258">
              <a:defRPr/>
            </a:pPr>
            <a:endParaRPr lang="en-CA" dirty="0">
              <a:cs typeface="Calibri"/>
            </a:endParaRPr>
          </a:p>
        </p:txBody>
      </p:sp>
      <p:sp>
        <p:nvSpPr>
          <p:cNvPr id="4" name="Slide Number Placeholder 3"/>
          <p:cNvSpPr>
            <a:spLocks noGrp="1"/>
          </p:cNvSpPr>
          <p:nvPr>
            <p:ph type="sldNum" sz="quarter" idx="5"/>
          </p:nvPr>
        </p:nvSpPr>
        <p:spPr/>
        <p:txBody>
          <a:bodyPr/>
          <a:lstStyle/>
          <a:p>
            <a:pPr defTabSz="945307">
              <a:defRPr/>
            </a:pPr>
            <a:fld id="{7CDFF455-2AA2-44FA-9AC1-E7A1499EDB52}" type="slidenum">
              <a:rPr lang="en-GB">
                <a:solidFill>
                  <a:prstClr val="black"/>
                </a:solidFill>
                <a:latin typeface="Calibri" panose="020F0502020204030204"/>
              </a:rPr>
              <a:pPr defTabSz="945307">
                <a:defRPr/>
              </a:pPr>
              <a:t>8</a:t>
            </a:fld>
            <a:endParaRPr lang="en-GB">
              <a:solidFill>
                <a:prstClr val="black"/>
              </a:solidFill>
              <a:latin typeface="Calibri" panose="020F0502020204030204"/>
            </a:endParaRPr>
          </a:p>
        </p:txBody>
      </p:sp>
    </p:spTree>
    <p:extLst>
      <p:ext uri="{BB962C8B-B14F-4D97-AF65-F5344CB8AC3E}">
        <p14:creationId xmlns:p14="http://schemas.microsoft.com/office/powerpoint/2010/main" val="532336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To begin, let’s start with why.</a:t>
            </a:r>
          </a:p>
          <a:p>
            <a:endParaRPr lang="en-US" dirty="0">
              <a:cs typeface="Calibri"/>
            </a:endParaRPr>
          </a:p>
          <a:p>
            <a:r>
              <a:rPr lang="en-US" dirty="0"/>
              <a:t>Let us now ask ourselves if measuring harm is a good and reliable indicator of how safe our care is, or is it simply an indication of how lucky we have been?</a:t>
            </a:r>
            <a:endParaRPr lang="en-US" dirty="0">
              <a:cs typeface="Calibri"/>
            </a:endParaRPr>
          </a:p>
          <a:p>
            <a:br>
              <a:rPr lang="en-US" dirty="0">
                <a:cs typeface="+mn-lt"/>
              </a:rPr>
            </a:br>
            <a:r>
              <a:rPr lang="en-US" i="1" dirty="0"/>
              <a:t>Ask participants to pause and reflect on this question. If comfortable, ask them to have conversations with the people beside them.</a:t>
            </a:r>
            <a:endParaRPr lang="en-US" i="1" dirty="0">
              <a:cs typeface="Calibri" panose="020F0502020204030204"/>
            </a:endParaRPr>
          </a:p>
          <a:p>
            <a:br>
              <a:rPr lang="en-US" i="1" dirty="0">
                <a:cs typeface="+mn-lt"/>
              </a:rPr>
            </a:br>
            <a:r>
              <a:rPr lang="en-US" i="1" dirty="0"/>
              <a:t>Ask participants also to think of an example where they relied on luck in the absence of safety (professionally or personally).</a:t>
            </a:r>
            <a:endParaRPr lang="en-US" i="1" dirty="0">
              <a:cs typeface="Calibri" panose="020F0502020204030204"/>
            </a:endParaRPr>
          </a:p>
          <a:p>
            <a:br>
              <a:rPr lang="en-US" i="1" dirty="0">
                <a:cs typeface="+mn-lt"/>
              </a:rPr>
            </a:br>
            <a:r>
              <a:rPr lang="en-US" i="1" dirty="0"/>
              <a:t>Debrief: </a:t>
            </a:r>
            <a:endParaRPr lang="en-US" i="1" dirty="0">
              <a:cs typeface="Calibri" panose="020F0502020204030204"/>
            </a:endParaRPr>
          </a:p>
          <a:p>
            <a:r>
              <a:rPr lang="en-US" i="1" dirty="0"/>
              <a:t>Ask participants to share their reflections of the question or an example of their own experience</a:t>
            </a:r>
            <a:endParaRPr lang="en-US" i="1" dirty="0">
              <a:cs typeface="Calibri" panose="020F0502020204030204"/>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4144B198-1CCF-724B-908F-5F66E990C5BE}" type="slidenum">
              <a:rPr lang="en-US" smtClean="0"/>
              <a:t>9</a:t>
            </a:fld>
            <a:endParaRPr lang="en-US"/>
          </a:p>
        </p:txBody>
      </p:sp>
    </p:spTree>
    <p:extLst>
      <p:ext uri="{BB962C8B-B14F-4D97-AF65-F5344CB8AC3E}">
        <p14:creationId xmlns:p14="http://schemas.microsoft.com/office/powerpoint/2010/main" val="1312014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5307">
              <a:defRPr/>
            </a:pPr>
            <a:r>
              <a:rPr lang="en-US" dirty="0"/>
              <a:t>With such a heavy focus on measuring harm, it tips the scale toward patient safety strategies that primarily focused on preventing harm which have relied heavily on hierarchical approaches. </a:t>
            </a:r>
            <a:endParaRPr lang="en-US" dirty="0">
              <a:cs typeface="Calibri"/>
            </a:endParaRPr>
          </a:p>
          <a:p>
            <a:pPr defTabSz="945307">
              <a:defRPr/>
            </a:pPr>
            <a:endParaRPr lang="en-US" dirty="0">
              <a:cs typeface="Calibri"/>
            </a:endParaRPr>
          </a:p>
          <a:p>
            <a:pPr defTabSz="945307">
              <a:defRPr/>
            </a:pPr>
            <a:r>
              <a:rPr lang="en-US" i="0" dirty="0">
                <a:cs typeface="Calibri"/>
              </a:rPr>
              <a:t>On this slide, you will see many strategies that we at </a:t>
            </a:r>
            <a:r>
              <a:rPr lang="en-US" i="1" dirty="0">
                <a:cs typeface="Calibri"/>
              </a:rPr>
              <a:t>[name of organization] </a:t>
            </a:r>
            <a:r>
              <a:rPr lang="en-US" i="0" dirty="0">
                <a:cs typeface="Calibri"/>
              </a:rPr>
              <a:t>and others use to prevent </a:t>
            </a:r>
            <a:r>
              <a:rPr lang="en-US" i="1" dirty="0">
                <a:cs typeface="Calibri"/>
              </a:rPr>
              <a:t>patient / resident / client </a:t>
            </a:r>
            <a:r>
              <a:rPr lang="en-US" i="0" dirty="0">
                <a:cs typeface="Calibri"/>
              </a:rPr>
              <a:t>harm.</a:t>
            </a:r>
          </a:p>
          <a:p>
            <a:pPr defTabSz="945307">
              <a:defRPr/>
            </a:pPr>
            <a:endParaRPr lang="en-US" b="1" i="1" dirty="0">
              <a:cs typeface="Calibri"/>
            </a:endParaRPr>
          </a:p>
          <a:p>
            <a:pPr marL="0" indent="0" defTabSz="945307">
              <a:buFont typeface="Arial"/>
              <a:buNone/>
              <a:defRPr/>
            </a:pPr>
            <a:r>
              <a:rPr lang="en-US" b="0" i="1" dirty="0">
                <a:cs typeface="Calibri"/>
              </a:rPr>
              <a:t>Ask participants:  </a:t>
            </a:r>
            <a:r>
              <a:rPr lang="en-US" b="0" i="0" dirty="0">
                <a:cs typeface="Calibri"/>
              </a:rPr>
              <a:t>Do these strategies resonate with you? Are there other strategies you can think of?</a:t>
            </a:r>
          </a:p>
          <a:p>
            <a:pPr defTabSz="945307">
              <a:defRPr/>
            </a:pPr>
            <a:endParaRPr lang="en-US" b="1" i="1" dirty="0">
              <a:cs typeface="Calibri"/>
            </a:endParaRPr>
          </a:p>
          <a:p>
            <a:pPr marL="0" indent="0" defTabSz="945307">
              <a:buFont typeface="Arial"/>
              <a:buNone/>
              <a:defRPr/>
            </a:pPr>
            <a:r>
              <a:rPr lang="en-US" b="0" i="1" dirty="0">
                <a:cs typeface="Calibri"/>
              </a:rPr>
              <a:t>Ask participants:  </a:t>
            </a:r>
            <a:r>
              <a:rPr lang="en-US" b="0" i="0" dirty="0">
                <a:cs typeface="Calibri"/>
              </a:rPr>
              <a:t>Do you believe  these strategies work to reduce patient harm at </a:t>
            </a:r>
            <a:r>
              <a:rPr lang="en-US" b="0" i="1" dirty="0">
                <a:cs typeface="Calibri"/>
              </a:rPr>
              <a:t>[name of organization]? </a:t>
            </a:r>
            <a:r>
              <a:rPr lang="en-US" b="0" i="0" dirty="0">
                <a:cs typeface="Calibri"/>
              </a:rPr>
              <a:t>Have our rates of harm improved over the years? </a:t>
            </a:r>
          </a:p>
          <a:p>
            <a:pPr defTabSz="945307">
              <a:defRPr/>
            </a:pPr>
            <a:endParaRPr lang="en-US" dirty="0">
              <a:cs typeface="Calibri"/>
            </a:endParaRPr>
          </a:p>
          <a:p>
            <a:pPr defTabSz="945307">
              <a:defRPr/>
            </a:pPr>
            <a:r>
              <a:rPr lang="en-US" dirty="0"/>
              <a:t>Although, we know many of these initiatives and strategies are important elements to safe care, we are learning they are not enough to help move the mark on safety. Despite </a:t>
            </a:r>
            <a:r>
              <a:rPr lang="en-US" i="1" dirty="0"/>
              <a:t>[X] </a:t>
            </a:r>
            <a:r>
              <a:rPr lang="en-US" dirty="0"/>
              <a:t>number of years of hard work at </a:t>
            </a:r>
            <a:r>
              <a:rPr lang="en-US" i="1" dirty="0"/>
              <a:t>[name of organization], </a:t>
            </a:r>
            <a:r>
              <a:rPr lang="en-US" dirty="0"/>
              <a:t>our rate of </a:t>
            </a:r>
            <a:r>
              <a:rPr lang="en-US" i="1" dirty="0"/>
              <a:t>patient / resident / client </a:t>
            </a:r>
            <a:r>
              <a:rPr lang="en-US" dirty="0"/>
              <a:t>harm has </a:t>
            </a:r>
            <a:r>
              <a:rPr lang="en-US" i="1" dirty="0"/>
              <a:t>remained unchanged / become worse / shown minimal improvement. </a:t>
            </a:r>
          </a:p>
          <a:p>
            <a:pPr defTabSz="945307">
              <a:defRPr/>
            </a:pPr>
            <a:endParaRPr lang="en-US" dirty="0"/>
          </a:p>
          <a:p>
            <a:pPr defTabSz="945307">
              <a:defRPr/>
            </a:pPr>
            <a:r>
              <a:rPr lang="en-US" dirty="0"/>
              <a:t>The hierarchical- harm focused approach displayed in this slide is off balance and has not been successful in achieving safer healthcare. </a:t>
            </a:r>
          </a:p>
          <a:p>
            <a:pPr defTabSz="945307">
              <a:defRPr/>
            </a:pPr>
            <a:endParaRPr lang="en-US" dirty="0"/>
          </a:p>
          <a:p>
            <a:pPr defTabSz="945307">
              <a:defRPr/>
            </a:pPr>
            <a:endParaRPr lang="en-US" dirty="0"/>
          </a:p>
          <a:p>
            <a:pPr defTabSz="945307">
              <a:defRPr/>
            </a:pPr>
            <a:endParaRPr lang="en-US" dirty="0"/>
          </a:p>
          <a:p>
            <a:pPr defTabSz="945307">
              <a:defRPr/>
            </a:pPr>
            <a:endParaRPr lang="en-US" dirty="0"/>
          </a:p>
        </p:txBody>
      </p:sp>
      <p:sp>
        <p:nvSpPr>
          <p:cNvPr id="4" name="Slide Number Placeholder 3"/>
          <p:cNvSpPr>
            <a:spLocks noGrp="1"/>
          </p:cNvSpPr>
          <p:nvPr>
            <p:ph type="sldNum" sz="quarter" idx="5"/>
          </p:nvPr>
        </p:nvSpPr>
        <p:spPr/>
        <p:txBody>
          <a:bodyPr/>
          <a:lstStyle/>
          <a:p>
            <a:fld id="{4144B198-1CCF-724B-908F-5F66E990C5BE}" type="slidenum">
              <a:rPr lang="en-US" smtClean="0"/>
              <a:t>10</a:t>
            </a:fld>
            <a:endParaRPr lang="en-US"/>
          </a:p>
        </p:txBody>
      </p:sp>
    </p:spTree>
    <p:extLst>
      <p:ext uri="{BB962C8B-B14F-4D97-AF65-F5344CB8AC3E}">
        <p14:creationId xmlns:p14="http://schemas.microsoft.com/office/powerpoint/2010/main" val="17323668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0ACE4-C272-465E-8D5F-E7F167227EDE}"/>
              </a:ext>
            </a:extLst>
          </p:cNvPr>
          <p:cNvSpPr>
            <a:spLocks noGrp="1"/>
          </p:cNvSpPr>
          <p:nvPr>
            <p:ph type="title"/>
          </p:nvPr>
        </p:nvSpPr>
        <p:spPr>
          <a:xfrm>
            <a:off x="831850" y="2486025"/>
            <a:ext cx="8607425" cy="2076450"/>
          </a:xfrm>
        </p:spPr>
        <p:txBody>
          <a:bodyPr anchor="b">
            <a:normAutofit/>
          </a:bodyPr>
          <a:lstStyle>
            <a:lvl1pPr>
              <a:defRPr sz="6000">
                <a:solidFill>
                  <a:schemeClr val="accent1"/>
                </a:solidFill>
              </a:defRPr>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98D6EB1E-DA05-4D3D-BEAE-C55037ED33CD}"/>
              </a:ext>
            </a:extLst>
          </p:cNvPr>
          <p:cNvSpPr>
            <a:spLocks noGrp="1"/>
          </p:cNvSpPr>
          <p:nvPr>
            <p:ph type="body" idx="1"/>
          </p:nvPr>
        </p:nvSpPr>
        <p:spPr>
          <a:xfrm>
            <a:off x="831850" y="4705350"/>
            <a:ext cx="8607425" cy="138430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6" name="Picture 5">
            <a:extLst>
              <a:ext uri="{FF2B5EF4-FFF2-40B4-BE49-F238E27FC236}">
                <a16:creationId xmlns:a16="http://schemas.microsoft.com/office/drawing/2014/main" id="{9AD14A34-A252-40C8-87C2-1A383D517834}"/>
              </a:ext>
            </a:extLst>
          </p:cNvPr>
          <p:cNvPicPr>
            <a:picLocks noChangeAspect="1"/>
          </p:cNvPicPr>
          <p:nvPr userDrawn="1"/>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934808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DMIN Layout Slide 6">
    <p:spTree>
      <p:nvGrpSpPr>
        <p:cNvPr id="1" name=""/>
        <p:cNvGrpSpPr/>
        <p:nvPr/>
      </p:nvGrpSpPr>
      <p:grpSpPr>
        <a:xfrm>
          <a:off x="0" y="0"/>
          <a:ext cx="0" cy="0"/>
          <a:chOff x="0" y="0"/>
          <a:chExt cx="0" cy="0"/>
        </a:xfrm>
      </p:grpSpPr>
      <p:pic>
        <p:nvPicPr>
          <p:cNvPr id="3" name="Picture 2" descr="A nurse putting on a arm wrestling&#10;&#10;Description automatically generated">
            <a:extLst>
              <a:ext uri="{FF2B5EF4-FFF2-40B4-BE49-F238E27FC236}">
                <a16:creationId xmlns:a16="http://schemas.microsoft.com/office/drawing/2014/main" id="{2788AA8A-5FA5-C5DA-68FE-47D8F3300057}"/>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2500884" y="-6287"/>
            <a:ext cx="9718548" cy="6873431"/>
          </a:xfrm>
          <a:prstGeom prst="rect">
            <a:avLst/>
          </a:prstGeom>
        </p:spPr>
      </p:pic>
      <p:pic>
        <p:nvPicPr>
          <p:cNvPr id="8" name="Picture 7" descr="A graphic of a health care provider bumping elbows with a patient. ">
            <a:extLst>
              <a:ext uri="{FF2B5EF4-FFF2-40B4-BE49-F238E27FC236}">
                <a16:creationId xmlns:a16="http://schemas.microsoft.com/office/drawing/2014/main" id="{63B4E6B5-8188-C398-2B97-6CDE07793E9F}"/>
              </a:ext>
            </a:extLst>
          </p:cNvPr>
          <p:cNvPicPr>
            <a:picLocks noChangeAspect="1"/>
          </p:cNvPicPr>
          <p:nvPr userDrawn="1"/>
        </p:nvPicPr>
        <p:blipFill>
          <a:blip r:embed="rId3"/>
          <a:srcRect/>
          <a:stretch/>
        </p:blipFill>
        <p:spPr>
          <a:xfrm>
            <a:off x="0" y="0"/>
            <a:ext cx="12219432" cy="6873430"/>
          </a:xfrm>
          <a:prstGeom prst="rect">
            <a:avLst/>
          </a:prstGeom>
        </p:spPr>
      </p:pic>
      <p:sp>
        <p:nvSpPr>
          <p:cNvPr id="6" name="Slide Number Placeholder 5">
            <a:extLst>
              <a:ext uri="{FF2B5EF4-FFF2-40B4-BE49-F238E27FC236}">
                <a16:creationId xmlns:a16="http://schemas.microsoft.com/office/drawing/2014/main" id="{CE5680F8-7DF4-4724-9BEF-D46A581DFA08}"/>
              </a:ext>
            </a:extLst>
          </p:cNvPr>
          <p:cNvSpPr>
            <a:spLocks noGrp="1"/>
          </p:cNvSpPr>
          <p:nvPr>
            <p:ph type="sldNum" sz="quarter" idx="12"/>
          </p:nvPr>
        </p:nvSpPr>
        <p:spPr/>
        <p:txBody>
          <a:bodyPr/>
          <a:lstStyle>
            <a:lvl1pPr>
              <a:defRPr>
                <a:solidFill>
                  <a:schemeClr val="tx1"/>
                </a:solidFill>
              </a:defRPr>
            </a:lvl1pPr>
          </a:lstStyle>
          <a:p>
            <a:fld id="{7D0AB2B7-A222-44FF-B180-C8F0FD623967}" type="slidenum">
              <a:rPr lang="en-CA" smtClean="0"/>
              <a:pPr/>
              <a:t>‹#›</a:t>
            </a:fld>
            <a:endParaRPr lang="en-CA"/>
          </a:p>
        </p:txBody>
      </p:sp>
    </p:spTree>
    <p:extLst>
      <p:ext uri="{BB962C8B-B14F-4D97-AF65-F5344CB8AC3E}">
        <p14:creationId xmlns:p14="http://schemas.microsoft.com/office/powerpoint/2010/main" val="321348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ADMIN Layout Slide 6">
    <p:spTree>
      <p:nvGrpSpPr>
        <p:cNvPr id="1" name=""/>
        <p:cNvGrpSpPr/>
        <p:nvPr/>
      </p:nvGrpSpPr>
      <p:grpSpPr>
        <a:xfrm>
          <a:off x="0" y="0"/>
          <a:ext cx="0" cy="0"/>
          <a:chOff x="0" y="0"/>
          <a:chExt cx="0" cy="0"/>
        </a:xfrm>
      </p:grpSpPr>
      <p:pic>
        <p:nvPicPr>
          <p:cNvPr id="4" name="Picture 3" descr="Close-up of a doctor's hands holding a clipboard&#10;&#10;Description automatically generated">
            <a:extLst>
              <a:ext uri="{FF2B5EF4-FFF2-40B4-BE49-F238E27FC236}">
                <a16:creationId xmlns:a16="http://schemas.microsoft.com/office/drawing/2014/main" id="{00AF9FC2-C451-4349-4CE4-CCE16542EC0C}"/>
              </a:ext>
            </a:extLst>
          </p:cNvPr>
          <p:cNvPicPr>
            <a:picLocks noChangeAspect="1"/>
          </p:cNvPicPr>
          <p:nvPr userDrawn="1"/>
        </p:nvPicPr>
        <p:blipFill rotWithShape="1">
          <a:blip r:embed="rId2"/>
          <a:srcRect r="34293"/>
          <a:stretch/>
        </p:blipFill>
        <p:spPr>
          <a:xfrm>
            <a:off x="2360951" y="-12616"/>
            <a:ext cx="9858481" cy="6902541"/>
          </a:xfrm>
          <a:prstGeom prst="rect">
            <a:avLst/>
          </a:prstGeom>
        </p:spPr>
      </p:pic>
      <p:pic>
        <p:nvPicPr>
          <p:cNvPr id="8" name="Picture 7" descr="A graphic of a doctor holding a clipboard. ">
            <a:extLst>
              <a:ext uri="{FF2B5EF4-FFF2-40B4-BE49-F238E27FC236}">
                <a16:creationId xmlns:a16="http://schemas.microsoft.com/office/drawing/2014/main" id="{63B4E6B5-8188-C398-2B97-6CDE07793E9F}"/>
              </a:ext>
            </a:extLst>
          </p:cNvPr>
          <p:cNvPicPr>
            <a:picLocks noChangeAspect="1"/>
          </p:cNvPicPr>
          <p:nvPr userDrawn="1"/>
        </p:nvPicPr>
        <p:blipFill>
          <a:blip r:embed="rId3"/>
          <a:srcRect/>
          <a:stretch/>
        </p:blipFill>
        <p:spPr>
          <a:xfrm>
            <a:off x="-27432" y="0"/>
            <a:ext cx="12219432" cy="6873430"/>
          </a:xfrm>
          <a:prstGeom prst="rect">
            <a:avLst/>
          </a:prstGeom>
        </p:spPr>
      </p:pic>
      <p:sp>
        <p:nvSpPr>
          <p:cNvPr id="6" name="Slide Number Placeholder 5">
            <a:extLst>
              <a:ext uri="{FF2B5EF4-FFF2-40B4-BE49-F238E27FC236}">
                <a16:creationId xmlns:a16="http://schemas.microsoft.com/office/drawing/2014/main" id="{CE5680F8-7DF4-4724-9BEF-D46A581DFA08}"/>
              </a:ext>
            </a:extLst>
          </p:cNvPr>
          <p:cNvSpPr>
            <a:spLocks noGrp="1"/>
          </p:cNvSpPr>
          <p:nvPr>
            <p:ph type="sldNum" sz="quarter" idx="12"/>
          </p:nvPr>
        </p:nvSpPr>
        <p:spPr/>
        <p:txBody>
          <a:bodyPr/>
          <a:lstStyle>
            <a:lvl1pPr>
              <a:defRPr>
                <a:solidFill>
                  <a:schemeClr val="tx1"/>
                </a:solidFill>
              </a:defRPr>
            </a:lvl1pPr>
          </a:lstStyle>
          <a:p>
            <a:fld id="{7D0AB2B7-A222-44FF-B180-C8F0FD623967}" type="slidenum">
              <a:rPr lang="en-CA" smtClean="0"/>
              <a:pPr/>
              <a:t>‹#›</a:t>
            </a:fld>
            <a:endParaRPr lang="en-CA"/>
          </a:p>
        </p:txBody>
      </p:sp>
    </p:spTree>
    <p:extLst>
      <p:ext uri="{BB962C8B-B14F-4D97-AF65-F5344CB8AC3E}">
        <p14:creationId xmlns:p14="http://schemas.microsoft.com/office/powerpoint/2010/main" val="1844675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ADMIN Layout Slide 6">
    <p:spTree>
      <p:nvGrpSpPr>
        <p:cNvPr id="1" name=""/>
        <p:cNvGrpSpPr/>
        <p:nvPr/>
      </p:nvGrpSpPr>
      <p:grpSpPr>
        <a:xfrm>
          <a:off x="0" y="0"/>
          <a:ext cx="0" cy="0"/>
          <a:chOff x="0" y="0"/>
          <a:chExt cx="0" cy="0"/>
        </a:xfrm>
      </p:grpSpPr>
      <p:pic>
        <p:nvPicPr>
          <p:cNvPr id="4" name="Picture 3" descr="A doctor putting on a face mask to a person&#10;&#10;Description automatically generated">
            <a:extLst>
              <a:ext uri="{FF2B5EF4-FFF2-40B4-BE49-F238E27FC236}">
                <a16:creationId xmlns:a16="http://schemas.microsoft.com/office/drawing/2014/main" id="{51B8C2CE-C084-4D25-0919-25413F258B82}"/>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4292476" y="0"/>
            <a:ext cx="7914514" cy="6873431"/>
          </a:xfrm>
          <a:prstGeom prst="rect">
            <a:avLst/>
          </a:prstGeom>
        </p:spPr>
      </p:pic>
      <p:pic>
        <p:nvPicPr>
          <p:cNvPr id="8" name="Picture 7" descr="A graphic of a doctor standing behind a patient. ">
            <a:extLst>
              <a:ext uri="{FF2B5EF4-FFF2-40B4-BE49-F238E27FC236}">
                <a16:creationId xmlns:a16="http://schemas.microsoft.com/office/drawing/2014/main" id="{63B4E6B5-8188-C398-2B97-6CDE07793E9F}"/>
              </a:ext>
            </a:extLst>
          </p:cNvPr>
          <p:cNvPicPr>
            <a:picLocks noChangeAspect="1"/>
          </p:cNvPicPr>
          <p:nvPr userDrawn="1"/>
        </p:nvPicPr>
        <p:blipFill>
          <a:blip r:embed="rId3"/>
          <a:srcRect/>
          <a:stretch/>
        </p:blipFill>
        <p:spPr>
          <a:xfrm>
            <a:off x="-1" y="0"/>
            <a:ext cx="12192001" cy="6858000"/>
          </a:xfrm>
          <a:prstGeom prst="rect">
            <a:avLst/>
          </a:prstGeom>
        </p:spPr>
      </p:pic>
      <p:sp>
        <p:nvSpPr>
          <p:cNvPr id="6" name="Slide Number Placeholder 5">
            <a:extLst>
              <a:ext uri="{FF2B5EF4-FFF2-40B4-BE49-F238E27FC236}">
                <a16:creationId xmlns:a16="http://schemas.microsoft.com/office/drawing/2014/main" id="{CE5680F8-7DF4-4724-9BEF-D46A581DFA08}"/>
              </a:ext>
            </a:extLst>
          </p:cNvPr>
          <p:cNvSpPr>
            <a:spLocks noGrp="1"/>
          </p:cNvSpPr>
          <p:nvPr>
            <p:ph type="sldNum" sz="quarter" idx="12"/>
          </p:nvPr>
        </p:nvSpPr>
        <p:spPr/>
        <p:txBody>
          <a:bodyPr/>
          <a:lstStyle>
            <a:lvl1pPr>
              <a:defRPr>
                <a:solidFill>
                  <a:schemeClr val="tx1"/>
                </a:solidFill>
              </a:defRPr>
            </a:lvl1pPr>
          </a:lstStyle>
          <a:p>
            <a:fld id="{7D0AB2B7-A222-44FF-B180-C8F0FD623967}" type="slidenum">
              <a:rPr lang="en-CA" smtClean="0"/>
              <a:pPr/>
              <a:t>‹#›</a:t>
            </a:fld>
            <a:endParaRPr lang="en-CA"/>
          </a:p>
        </p:txBody>
      </p:sp>
    </p:spTree>
    <p:extLst>
      <p:ext uri="{BB962C8B-B14F-4D97-AF65-F5344CB8AC3E}">
        <p14:creationId xmlns:p14="http://schemas.microsoft.com/office/powerpoint/2010/main" val="19773515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Exi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47555-6837-CD41-8818-17C352AAAA33}"/>
              </a:ext>
            </a:extLst>
          </p:cNvPr>
          <p:cNvSpPr>
            <a:spLocks noGrp="1"/>
          </p:cNvSpPr>
          <p:nvPr>
            <p:ph type="ctrTitle"/>
          </p:nvPr>
        </p:nvSpPr>
        <p:spPr>
          <a:xfrm>
            <a:off x="1149703" y="943430"/>
            <a:ext cx="8336350" cy="1016000"/>
          </a:xfrm>
        </p:spPr>
        <p:txBody>
          <a:bodyPr anchor="t">
            <a:normAutofit/>
          </a:bodyPr>
          <a:lstStyle>
            <a:lvl1pPr algn="l">
              <a:defRPr sz="4400" b="1">
                <a:solidFill>
                  <a:schemeClr val="accent1"/>
                </a:solidFill>
              </a:defRPr>
            </a:lvl1pPr>
          </a:lstStyle>
          <a:p>
            <a:r>
              <a:rPr lang="en-US"/>
              <a:t>Click to edit Master title style</a:t>
            </a:r>
          </a:p>
        </p:txBody>
      </p:sp>
      <p:sp>
        <p:nvSpPr>
          <p:cNvPr id="3" name="Subtitle 2">
            <a:extLst>
              <a:ext uri="{FF2B5EF4-FFF2-40B4-BE49-F238E27FC236}">
                <a16:creationId xmlns:a16="http://schemas.microsoft.com/office/drawing/2014/main" id="{222660E3-CBBE-8144-8335-7BAB5C2919E6}"/>
              </a:ext>
            </a:extLst>
          </p:cNvPr>
          <p:cNvSpPr>
            <a:spLocks noGrp="1"/>
          </p:cNvSpPr>
          <p:nvPr>
            <p:ph type="subTitle" idx="1"/>
          </p:nvPr>
        </p:nvSpPr>
        <p:spPr>
          <a:xfrm>
            <a:off x="1149703" y="2289778"/>
            <a:ext cx="8336350" cy="1655762"/>
          </a:xfrm>
        </p:spPr>
        <p:txBody>
          <a:bodyPr/>
          <a:lstStyle>
            <a:lvl1pPr marL="0" indent="0" algn="l">
              <a:buNone/>
              <a:defRPr sz="2400" kern="2000" spc="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5">
            <a:extLst>
              <a:ext uri="{FF2B5EF4-FFF2-40B4-BE49-F238E27FC236}">
                <a16:creationId xmlns:a16="http://schemas.microsoft.com/office/drawing/2014/main" id="{7A1B6F66-0A57-4574-BFFD-7256E3BF11A6}"/>
              </a:ext>
            </a:extLst>
          </p:cNvPr>
          <p:cNvPicPr>
            <a:picLocks noChangeAspect="1"/>
          </p:cNvPicPr>
          <p:nvPr userDrawn="1"/>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29925077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General Content Slide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B00EBA-4156-49E0-9259-2C70AF3767C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4534" r="7575" b="13228"/>
          <a:stretch/>
        </p:blipFill>
        <p:spPr>
          <a:xfrm>
            <a:off x="923546" y="0"/>
            <a:ext cx="11268454" cy="5639961"/>
          </a:xfrm>
          <a:prstGeom prst="rect">
            <a:avLst/>
          </a:prstGeom>
        </p:spPr>
      </p:pic>
      <p:sp>
        <p:nvSpPr>
          <p:cNvPr id="2" name="Title 1">
            <a:extLst>
              <a:ext uri="{FF2B5EF4-FFF2-40B4-BE49-F238E27FC236}">
                <a16:creationId xmlns:a16="http://schemas.microsoft.com/office/drawing/2014/main" id="{1A9ED866-9FD9-4FB0-8C01-B6C8EDA222C3}"/>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2B4510F9-3B27-447C-834F-A07ADC66DD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Slide Number Placeholder 5">
            <a:extLst>
              <a:ext uri="{FF2B5EF4-FFF2-40B4-BE49-F238E27FC236}">
                <a16:creationId xmlns:a16="http://schemas.microsoft.com/office/drawing/2014/main" id="{CE5680F8-7DF4-4724-9BEF-D46A581DFA08}"/>
              </a:ext>
            </a:extLst>
          </p:cNvPr>
          <p:cNvSpPr>
            <a:spLocks noGrp="1"/>
          </p:cNvSpPr>
          <p:nvPr>
            <p:ph type="sldNum" sz="quarter" idx="12"/>
          </p:nvPr>
        </p:nvSpPr>
        <p:spPr/>
        <p:txBody>
          <a:bodyPr/>
          <a:lstStyle/>
          <a:p>
            <a:fld id="{7D0AB2B7-A222-44FF-B180-C8F0FD623967}" type="slidenum">
              <a:rPr lang="en-CA" smtClean="0"/>
              <a:t>‹#›</a:t>
            </a:fld>
            <a:endParaRPr lang="en-CA"/>
          </a:p>
        </p:txBody>
      </p:sp>
      <p:pic>
        <p:nvPicPr>
          <p:cNvPr id="5" name="Picture 4">
            <a:extLst>
              <a:ext uri="{FF2B5EF4-FFF2-40B4-BE49-F238E27FC236}">
                <a16:creationId xmlns:a16="http://schemas.microsoft.com/office/drawing/2014/main" id="{29200819-863F-5CA0-57A6-1410E84D0F86}"/>
              </a:ext>
            </a:extLst>
          </p:cNvPr>
          <p:cNvPicPr>
            <a:picLocks noChangeAspect="1"/>
          </p:cNvPicPr>
          <p:nvPr userDrawn="1"/>
        </p:nvPicPr>
        <p:blipFill>
          <a:blip r:embed="rId3"/>
          <a:srcRect/>
          <a:stretch/>
        </p:blipFill>
        <p:spPr>
          <a:xfrm>
            <a:off x="-60955" y="5831840"/>
            <a:ext cx="11058849" cy="979169"/>
          </a:xfrm>
          <a:prstGeom prst="rect">
            <a:avLst/>
          </a:prstGeom>
        </p:spPr>
      </p:pic>
    </p:spTree>
    <p:extLst>
      <p:ext uri="{BB962C8B-B14F-4D97-AF65-F5344CB8AC3E}">
        <p14:creationId xmlns:p14="http://schemas.microsoft.com/office/powerpoint/2010/main" val="1251647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General Content Sl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ED866-9FD9-4FB0-8C01-B6C8EDA222C3}"/>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2B4510F9-3B27-447C-834F-A07ADC66DD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Slide Number Placeholder 5">
            <a:extLst>
              <a:ext uri="{FF2B5EF4-FFF2-40B4-BE49-F238E27FC236}">
                <a16:creationId xmlns:a16="http://schemas.microsoft.com/office/drawing/2014/main" id="{CE5680F8-7DF4-4724-9BEF-D46A581DFA08}"/>
              </a:ext>
            </a:extLst>
          </p:cNvPr>
          <p:cNvSpPr>
            <a:spLocks noGrp="1"/>
          </p:cNvSpPr>
          <p:nvPr>
            <p:ph type="sldNum" sz="quarter" idx="12"/>
          </p:nvPr>
        </p:nvSpPr>
        <p:spPr/>
        <p:txBody>
          <a:bodyPr/>
          <a:lstStyle/>
          <a:p>
            <a:fld id="{7D0AB2B7-A222-44FF-B180-C8F0FD623967}" type="slidenum">
              <a:rPr lang="en-CA" smtClean="0"/>
              <a:t>‹#›</a:t>
            </a:fld>
            <a:endParaRPr lang="en-CA"/>
          </a:p>
        </p:txBody>
      </p:sp>
    </p:spTree>
    <p:extLst>
      <p:ext uri="{BB962C8B-B14F-4D97-AF65-F5344CB8AC3E}">
        <p14:creationId xmlns:p14="http://schemas.microsoft.com/office/powerpoint/2010/main" val="38363825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General Content Sl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ED866-9FD9-4FB0-8C01-B6C8EDA222C3}"/>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2B4510F9-3B27-447C-834F-A07ADC66DD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Slide Number Placeholder 5">
            <a:extLst>
              <a:ext uri="{FF2B5EF4-FFF2-40B4-BE49-F238E27FC236}">
                <a16:creationId xmlns:a16="http://schemas.microsoft.com/office/drawing/2014/main" id="{CE5680F8-7DF4-4724-9BEF-D46A581DFA08}"/>
              </a:ext>
            </a:extLst>
          </p:cNvPr>
          <p:cNvSpPr>
            <a:spLocks noGrp="1"/>
          </p:cNvSpPr>
          <p:nvPr>
            <p:ph type="sldNum" sz="quarter" idx="12"/>
          </p:nvPr>
        </p:nvSpPr>
        <p:spPr/>
        <p:txBody>
          <a:bodyPr/>
          <a:lstStyle/>
          <a:p>
            <a:fld id="{7D0AB2B7-A222-44FF-B180-C8F0FD623967}" type="slidenum">
              <a:rPr lang="en-CA" smtClean="0"/>
              <a:t>‹#›</a:t>
            </a:fld>
            <a:endParaRPr lang="en-CA"/>
          </a:p>
        </p:txBody>
      </p:sp>
      <p:pic>
        <p:nvPicPr>
          <p:cNvPr id="4" name="Picture 3">
            <a:extLst>
              <a:ext uri="{FF2B5EF4-FFF2-40B4-BE49-F238E27FC236}">
                <a16:creationId xmlns:a16="http://schemas.microsoft.com/office/drawing/2014/main" id="{2C37F32F-8BC9-3A77-A9BC-D333082DF258}"/>
              </a:ext>
            </a:extLst>
          </p:cNvPr>
          <p:cNvPicPr>
            <a:picLocks noChangeAspect="1"/>
          </p:cNvPicPr>
          <p:nvPr userDrawn="1"/>
        </p:nvPicPr>
        <p:blipFill>
          <a:blip r:embed="rId2"/>
          <a:srcRect/>
          <a:stretch/>
        </p:blipFill>
        <p:spPr>
          <a:xfrm>
            <a:off x="-60955" y="5831840"/>
            <a:ext cx="11058849" cy="979169"/>
          </a:xfrm>
          <a:prstGeom prst="rect">
            <a:avLst/>
          </a:prstGeom>
        </p:spPr>
      </p:pic>
    </p:spTree>
    <p:extLst>
      <p:ext uri="{BB962C8B-B14F-4D97-AF65-F5344CB8AC3E}">
        <p14:creationId xmlns:p14="http://schemas.microsoft.com/office/powerpoint/2010/main" val="11338545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3EC0470-625F-4852-940D-26AB3B36CA7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13228"/>
          <a:stretch/>
        </p:blipFill>
        <p:spPr>
          <a:xfrm rot="10800000">
            <a:off x="2" y="907143"/>
            <a:ext cx="12191998" cy="5950857"/>
          </a:xfrm>
          <a:prstGeom prst="rect">
            <a:avLst/>
          </a:prstGeom>
        </p:spPr>
      </p:pic>
      <p:sp>
        <p:nvSpPr>
          <p:cNvPr id="2" name="Title 1">
            <a:extLst>
              <a:ext uri="{FF2B5EF4-FFF2-40B4-BE49-F238E27FC236}">
                <a16:creationId xmlns:a16="http://schemas.microsoft.com/office/drawing/2014/main" id="{C4A4CBA6-BF61-4E57-86BE-042862274166}"/>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46AE42C8-92BE-45FC-AF71-EAA026829F4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B006ADC7-7864-42C5-82CB-DB5CF7EFE17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Slide Number Placeholder 6">
            <a:extLst>
              <a:ext uri="{FF2B5EF4-FFF2-40B4-BE49-F238E27FC236}">
                <a16:creationId xmlns:a16="http://schemas.microsoft.com/office/drawing/2014/main" id="{CF07B76B-E54A-4F9E-8BBD-8ABD9955FAF9}"/>
              </a:ext>
            </a:extLst>
          </p:cNvPr>
          <p:cNvSpPr>
            <a:spLocks noGrp="1"/>
          </p:cNvSpPr>
          <p:nvPr>
            <p:ph type="sldNum" sz="quarter" idx="12"/>
          </p:nvPr>
        </p:nvSpPr>
        <p:spPr/>
        <p:txBody>
          <a:bodyPr/>
          <a:lstStyle/>
          <a:p>
            <a:fld id="{7D0AB2B7-A222-44FF-B180-C8F0FD623967}" type="slidenum">
              <a:rPr lang="en-CA" smtClean="0"/>
              <a:t>‹#›</a:t>
            </a:fld>
            <a:endParaRPr lang="en-CA"/>
          </a:p>
        </p:txBody>
      </p:sp>
      <p:pic>
        <p:nvPicPr>
          <p:cNvPr id="10" name="Picture 9">
            <a:extLst>
              <a:ext uri="{FF2B5EF4-FFF2-40B4-BE49-F238E27FC236}">
                <a16:creationId xmlns:a16="http://schemas.microsoft.com/office/drawing/2014/main" id="{C2D27400-F4D5-6332-5771-1BCC8908FB80}"/>
              </a:ext>
            </a:extLst>
          </p:cNvPr>
          <p:cNvPicPr>
            <a:picLocks noChangeAspect="1"/>
          </p:cNvPicPr>
          <p:nvPr userDrawn="1"/>
        </p:nvPicPr>
        <p:blipFill>
          <a:blip r:embed="rId3"/>
          <a:srcRect/>
          <a:stretch/>
        </p:blipFill>
        <p:spPr>
          <a:xfrm>
            <a:off x="-60955" y="5831840"/>
            <a:ext cx="11058849" cy="979169"/>
          </a:xfrm>
          <a:prstGeom prst="rect">
            <a:avLst/>
          </a:prstGeom>
        </p:spPr>
      </p:pic>
    </p:spTree>
    <p:extLst>
      <p:ext uri="{BB962C8B-B14F-4D97-AF65-F5344CB8AC3E}">
        <p14:creationId xmlns:p14="http://schemas.microsoft.com/office/powerpoint/2010/main" val="18099000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16EE724-3247-422E-8B0B-1A0DA62FEA9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44630" r="50000"/>
          <a:stretch/>
        </p:blipFill>
        <p:spPr>
          <a:xfrm rot="10800000">
            <a:off x="6096000" y="0"/>
            <a:ext cx="6096000" cy="3797300"/>
          </a:xfrm>
          <a:prstGeom prst="rect">
            <a:avLst/>
          </a:prstGeom>
        </p:spPr>
      </p:pic>
      <p:sp>
        <p:nvSpPr>
          <p:cNvPr id="2" name="Title 1">
            <a:extLst>
              <a:ext uri="{FF2B5EF4-FFF2-40B4-BE49-F238E27FC236}">
                <a16:creationId xmlns:a16="http://schemas.microsoft.com/office/drawing/2014/main" id="{3439448E-3C0B-4AC5-A49B-B31F037ADEA0}"/>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1B263171-85C1-4513-8D57-1233A6AD7E56}"/>
              </a:ext>
            </a:extLst>
          </p:cNvPr>
          <p:cNvSpPr>
            <a:spLocks noGrp="1"/>
          </p:cNvSpPr>
          <p:nvPr>
            <p:ph type="body" idx="1"/>
          </p:nvPr>
        </p:nvSpPr>
        <p:spPr>
          <a:xfrm>
            <a:off x="839788" y="1681163"/>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80638C-09E8-4325-A9E5-355BCF3344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37FB4A45-B488-4240-AF1F-6D8F43AE3515}"/>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430D646-8067-4F11-A500-BD2D8E7EB0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9" name="Slide Number Placeholder 8">
            <a:extLst>
              <a:ext uri="{FF2B5EF4-FFF2-40B4-BE49-F238E27FC236}">
                <a16:creationId xmlns:a16="http://schemas.microsoft.com/office/drawing/2014/main" id="{1EB194A0-CA30-4472-BCA0-B485A5CEF5F5}"/>
              </a:ext>
            </a:extLst>
          </p:cNvPr>
          <p:cNvSpPr>
            <a:spLocks noGrp="1"/>
          </p:cNvSpPr>
          <p:nvPr>
            <p:ph type="sldNum" sz="quarter" idx="12"/>
          </p:nvPr>
        </p:nvSpPr>
        <p:spPr/>
        <p:txBody>
          <a:bodyPr/>
          <a:lstStyle/>
          <a:p>
            <a:fld id="{7D0AB2B7-A222-44FF-B180-C8F0FD623967}" type="slidenum">
              <a:rPr lang="en-CA" smtClean="0"/>
              <a:t>‹#›</a:t>
            </a:fld>
            <a:endParaRPr lang="en-CA"/>
          </a:p>
        </p:txBody>
      </p:sp>
      <p:pic>
        <p:nvPicPr>
          <p:cNvPr id="8" name="Picture 7">
            <a:extLst>
              <a:ext uri="{FF2B5EF4-FFF2-40B4-BE49-F238E27FC236}">
                <a16:creationId xmlns:a16="http://schemas.microsoft.com/office/drawing/2014/main" id="{3F12413F-19CE-0C25-B163-20ED25D13CCA}"/>
              </a:ext>
            </a:extLst>
          </p:cNvPr>
          <p:cNvPicPr>
            <a:picLocks noChangeAspect="1"/>
          </p:cNvPicPr>
          <p:nvPr userDrawn="1"/>
        </p:nvPicPr>
        <p:blipFill>
          <a:blip r:embed="rId3"/>
          <a:srcRect/>
          <a:stretch/>
        </p:blipFill>
        <p:spPr>
          <a:xfrm>
            <a:off x="-60955" y="5831840"/>
            <a:ext cx="11058849" cy="979169"/>
          </a:xfrm>
          <a:prstGeom prst="rect">
            <a:avLst/>
          </a:prstGeom>
        </p:spPr>
      </p:pic>
    </p:spTree>
    <p:extLst>
      <p:ext uri="{BB962C8B-B14F-4D97-AF65-F5344CB8AC3E}">
        <p14:creationId xmlns:p14="http://schemas.microsoft.com/office/powerpoint/2010/main" val="16133516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C4276-AE76-4308-8A94-EAF0FC29CA20}"/>
              </a:ext>
            </a:extLst>
          </p:cNvPr>
          <p:cNvSpPr>
            <a:spLocks noGrp="1"/>
          </p:cNvSpPr>
          <p:nvPr>
            <p:ph type="title"/>
          </p:nvPr>
        </p:nvSpPr>
        <p:spPr/>
        <p:txBody>
          <a:bodyPr/>
          <a:lstStyle/>
          <a:p>
            <a:r>
              <a:rPr lang="en-US"/>
              <a:t>Click to edit Master title style</a:t>
            </a:r>
            <a:endParaRPr lang="en-CA"/>
          </a:p>
        </p:txBody>
      </p:sp>
      <p:sp>
        <p:nvSpPr>
          <p:cNvPr id="5" name="Slide Number Placeholder 4">
            <a:extLst>
              <a:ext uri="{FF2B5EF4-FFF2-40B4-BE49-F238E27FC236}">
                <a16:creationId xmlns:a16="http://schemas.microsoft.com/office/drawing/2014/main" id="{9C39F74C-26AE-4B87-B3B0-F582B165EF8F}"/>
              </a:ext>
            </a:extLst>
          </p:cNvPr>
          <p:cNvSpPr>
            <a:spLocks noGrp="1"/>
          </p:cNvSpPr>
          <p:nvPr>
            <p:ph type="sldNum" sz="quarter" idx="12"/>
          </p:nvPr>
        </p:nvSpPr>
        <p:spPr/>
        <p:txBody>
          <a:bodyPr/>
          <a:lstStyle/>
          <a:p>
            <a:fld id="{7D0AB2B7-A222-44FF-B180-C8F0FD623967}" type="slidenum">
              <a:rPr lang="en-CA" smtClean="0"/>
              <a:t>‹#›</a:t>
            </a:fld>
            <a:endParaRPr lang="en-CA"/>
          </a:p>
        </p:txBody>
      </p:sp>
      <p:pic>
        <p:nvPicPr>
          <p:cNvPr id="4" name="Picture 3">
            <a:extLst>
              <a:ext uri="{FF2B5EF4-FFF2-40B4-BE49-F238E27FC236}">
                <a16:creationId xmlns:a16="http://schemas.microsoft.com/office/drawing/2014/main" id="{41D487DF-01F9-D450-1E3E-F5A30C14C13C}"/>
              </a:ext>
            </a:extLst>
          </p:cNvPr>
          <p:cNvPicPr>
            <a:picLocks noChangeAspect="1"/>
          </p:cNvPicPr>
          <p:nvPr userDrawn="1"/>
        </p:nvPicPr>
        <p:blipFill>
          <a:blip r:embed="rId2"/>
          <a:srcRect/>
          <a:stretch/>
        </p:blipFill>
        <p:spPr>
          <a:xfrm>
            <a:off x="-60955" y="5831840"/>
            <a:ext cx="11058849" cy="979169"/>
          </a:xfrm>
          <a:prstGeom prst="rect">
            <a:avLst/>
          </a:prstGeom>
        </p:spPr>
      </p:pic>
    </p:spTree>
    <p:extLst>
      <p:ext uri="{BB962C8B-B14F-4D97-AF65-F5344CB8AC3E}">
        <p14:creationId xmlns:p14="http://schemas.microsoft.com/office/powerpoint/2010/main" val="3345074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0ACE4-C272-465E-8D5F-E7F167227EDE}"/>
              </a:ext>
            </a:extLst>
          </p:cNvPr>
          <p:cNvSpPr>
            <a:spLocks noGrp="1"/>
          </p:cNvSpPr>
          <p:nvPr>
            <p:ph type="title"/>
          </p:nvPr>
        </p:nvSpPr>
        <p:spPr>
          <a:xfrm>
            <a:off x="831850" y="2486025"/>
            <a:ext cx="8607425" cy="2076450"/>
          </a:xfrm>
        </p:spPr>
        <p:txBody>
          <a:bodyPr anchor="b">
            <a:normAutofit/>
          </a:bodyPr>
          <a:lstStyle>
            <a:lvl1pPr>
              <a:defRPr sz="6000">
                <a:solidFill>
                  <a:schemeClr val="accent1"/>
                </a:solidFill>
              </a:defRPr>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98D6EB1E-DA05-4D3D-BEAE-C55037ED33CD}"/>
              </a:ext>
            </a:extLst>
          </p:cNvPr>
          <p:cNvSpPr>
            <a:spLocks noGrp="1"/>
          </p:cNvSpPr>
          <p:nvPr>
            <p:ph type="body" idx="1"/>
          </p:nvPr>
        </p:nvSpPr>
        <p:spPr>
          <a:xfrm>
            <a:off x="831850" y="4705350"/>
            <a:ext cx="8607425" cy="138430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6" name="Picture 5">
            <a:extLst>
              <a:ext uri="{FF2B5EF4-FFF2-40B4-BE49-F238E27FC236}">
                <a16:creationId xmlns:a16="http://schemas.microsoft.com/office/drawing/2014/main" id="{9AD14A34-A252-40C8-87C2-1A383D517834}"/>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7827819" y="0"/>
            <a:ext cx="4364181" cy="6857999"/>
          </a:xfrm>
          <a:prstGeom prst="rect">
            <a:avLst/>
          </a:prstGeom>
        </p:spPr>
      </p:pic>
    </p:spTree>
    <p:extLst>
      <p:ext uri="{BB962C8B-B14F-4D97-AF65-F5344CB8AC3E}">
        <p14:creationId xmlns:p14="http://schemas.microsoft.com/office/powerpoint/2010/main" val="86193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C39F74C-26AE-4B87-B3B0-F582B165EF8F}"/>
              </a:ext>
            </a:extLst>
          </p:cNvPr>
          <p:cNvSpPr>
            <a:spLocks noGrp="1"/>
          </p:cNvSpPr>
          <p:nvPr>
            <p:ph type="sldNum" sz="quarter" idx="12"/>
          </p:nvPr>
        </p:nvSpPr>
        <p:spPr/>
        <p:txBody>
          <a:bodyPr/>
          <a:lstStyle/>
          <a:p>
            <a:fld id="{7D0AB2B7-A222-44FF-B180-C8F0FD623967}" type="slidenum">
              <a:rPr lang="en-CA" smtClean="0"/>
              <a:t>‹#›</a:t>
            </a:fld>
            <a:endParaRPr lang="en-CA"/>
          </a:p>
        </p:txBody>
      </p:sp>
      <p:pic>
        <p:nvPicPr>
          <p:cNvPr id="6" name="Picture 5">
            <a:extLst>
              <a:ext uri="{FF2B5EF4-FFF2-40B4-BE49-F238E27FC236}">
                <a16:creationId xmlns:a16="http://schemas.microsoft.com/office/drawing/2014/main" id="{A7E2B1E1-0F43-4B01-ADBB-F5DE097FB965}"/>
              </a:ext>
            </a:extLst>
          </p:cNvPr>
          <p:cNvPicPr>
            <a:picLocks noChangeAspect="1"/>
          </p:cNvPicPr>
          <p:nvPr userDrawn="1"/>
        </p:nvPicPr>
        <p:blipFill>
          <a:blip r:embed="rId2"/>
          <a:stretch>
            <a:fillRect/>
          </a:stretch>
        </p:blipFill>
        <p:spPr>
          <a:xfrm>
            <a:off x="838200" y="6410351"/>
            <a:ext cx="3899984" cy="257121"/>
          </a:xfrm>
          <a:prstGeom prst="rect">
            <a:avLst/>
          </a:prstGeom>
        </p:spPr>
      </p:pic>
    </p:spTree>
    <p:extLst>
      <p:ext uri="{BB962C8B-B14F-4D97-AF65-F5344CB8AC3E}">
        <p14:creationId xmlns:p14="http://schemas.microsoft.com/office/powerpoint/2010/main" val="8711538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3446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Slide Purpl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F1CF90C-9FCC-44C2-92AA-7FF354378172}"/>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3EBE637-6A37-46CF-8B64-DE4A8289D49A}"/>
              </a:ext>
            </a:extLst>
          </p:cNvPr>
          <p:cNvSpPr>
            <a:spLocks noGrp="1"/>
          </p:cNvSpPr>
          <p:nvPr>
            <p:ph type="title"/>
          </p:nvPr>
        </p:nvSpPr>
        <p:spPr>
          <a:xfrm>
            <a:off x="838200" y="2766218"/>
            <a:ext cx="7607300" cy="2059782"/>
          </a:xfrm>
        </p:spPr>
        <p:txBody>
          <a:bodyPr/>
          <a:lstStyle>
            <a:lvl1pPr>
              <a:defRPr>
                <a:solidFill>
                  <a:schemeClr val="bg1"/>
                </a:solidFill>
              </a:defRPr>
            </a:lvl1pPr>
          </a:lstStyle>
          <a:p>
            <a:r>
              <a:rPr lang="en-US"/>
              <a:t>Click to edit Master title style</a:t>
            </a:r>
            <a:endParaRPr lang="en-CA"/>
          </a:p>
        </p:txBody>
      </p:sp>
      <p:sp>
        <p:nvSpPr>
          <p:cNvPr id="3" name="Slide Number Placeholder 2">
            <a:extLst>
              <a:ext uri="{FF2B5EF4-FFF2-40B4-BE49-F238E27FC236}">
                <a16:creationId xmlns:a16="http://schemas.microsoft.com/office/drawing/2014/main" id="{DF8EB016-6D8E-49B6-B27F-F91566E00917}"/>
              </a:ext>
            </a:extLst>
          </p:cNvPr>
          <p:cNvSpPr>
            <a:spLocks noGrp="1"/>
          </p:cNvSpPr>
          <p:nvPr>
            <p:ph type="sldNum" sz="quarter" idx="10"/>
          </p:nvPr>
        </p:nvSpPr>
        <p:spPr>
          <a:xfrm>
            <a:off x="8813800" y="6356350"/>
            <a:ext cx="2743200" cy="365125"/>
          </a:xfrm>
        </p:spPr>
        <p:txBody>
          <a:bodyPr/>
          <a:lstStyle>
            <a:lvl1pPr>
              <a:defRPr>
                <a:solidFill>
                  <a:schemeClr val="bg1"/>
                </a:solidFill>
              </a:defRPr>
            </a:lvl1pPr>
          </a:lstStyle>
          <a:p>
            <a:fld id="{7D0AB2B7-A222-44FF-B180-C8F0FD623967}" type="slidenum">
              <a:rPr lang="en-CA" smtClean="0"/>
              <a:pPr/>
              <a:t>‹#›</a:t>
            </a:fld>
            <a:endParaRPr lang="en-CA"/>
          </a:p>
        </p:txBody>
      </p:sp>
      <p:pic>
        <p:nvPicPr>
          <p:cNvPr id="6" name="Picture 5">
            <a:extLst>
              <a:ext uri="{FF2B5EF4-FFF2-40B4-BE49-F238E27FC236}">
                <a16:creationId xmlns:a16="http://schemas.microsoft.com/office/drawing/2014/main" id="{99EED2DD-148C-457B-AB5E-6D2030A3A6D9}"/>
              </a:ext>
            </a:extLst>
          </p:cNvPr>
          <p:cNvPicPr>
            <a:picLocks noChangeAspect="1"/>
          </p:cNvPicPr>
          <p:nvPr userDrawn="1"/>
        </p:nvPicPr>
        <p:blipFill>
          <a:blip r:embed="rId3"/>
          <a:stretch>
            <a:fillRect/>
          </a:stretch>
        </p:blipFill>
        <p:spPr>
          <a:xfrm>
            <a:off x="838200" y="6416673"/>
            <a:ext cx="3899984" cy="257121"/>
          </a:xfrm>
          <a:prstGeom prst="rect">
            <a:avLst/>
          </a:prstGeom>
        </p:spPr>
      </p:pic>
    </p:spTree>
    <p:extLst>
      <p:ext uri="{BB962C8B-B14F-4D97-AF65-F5344CB8AC3E}">
        <p14:creationId xmlns:p14="http://schemas.microsoft.com/office/powerpoint/2010/main" val="1733922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Slide Teal">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1FFB6B0-A9F2-4985-A933-8E141F2F435F}"/>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3EBE637-6A37-46CF-8B64-DE4A8289D49A}"/>
              </a:ext>
            </a:extLst>
          </p:cNvPr>
          <p:cNvSpPr>
            <a:spLocks noGrp="1"/>
          </p:cNvSpPr>
          <p:nvPr>
            <p:ph type="title"/>
          </p:nvPr>
        </p:nvSpPr>
        <p:spPr>
          <a:xfrm>
            <a:off x="838200" y="2766218"/>
            <a:ext cx="7607300" cy="2059782"/>
          </a:xfrm>
        </p:spPr>
        <p:txBody>
          <a:bodyPr/>
          <a:lstStyle>
            <a:lvl1pPr>
              <a:defRPr>
                <a:solidFill>
                  <a:schemeClr val="bg1"/>
                </a:solidFill>
              </a:defRPr>
            </a:lvl1pPr>
          </a:lstStyle>
          <a:p>
            <a:r>
              <a:rPr lang="en-US"/>
              <a:t>Click to edit Master title style</a:t>
            </a:r>
            <a:endParaRPr lang="en-CA"/>
          </a:p>
        </p:txBody>
      </p:sp>
      <p:sp>
        <p:nvSpPr>
          <p:cNvPr id="3" name="Slide Number Placeholder 2">
            <a:extLst>
              <a:ext uri="{FF2B5EF4-FFF2-40B4-BE49-F238E27FC236}">
                <a16:creationId xmlns:a16="http://schemas.microsoft.com/office/drawing/2014/main" id="{DF8EB016-6D8E-49B6-B27F-F91566E00917}"/>
              </a:ext>
            </a:extLst>
          </p:cNvPr>
          <p:cNvSpPr>
            <a:spLocks noGrp="1"/>
          </p:cNvSpPr>
          <p:nvPr>
            <p:ph type="sldNum" sz="quarter" idx="10"/>
          </p:nvPr>
        </p:nvSpPr>
        <p:spPr>
          <a:xfrm>
            <a:off x="8813800" y="6356350"/>
            <a:ext cx="2743200" cy="365125"/>
          </a:xfrm>
        </p:spPr>
        <p:txBody>
          <a:bodyPr/>
          <a:lstStyle>
            <a:lvl1pPr>
              <a:defRPr>
                <a:solidFill>
                  <a:schemeClr val="bg1"/>
                </a:solidFill>
              </a:defRPr>
            </a:lvl1pPr>
          </a:lstStyle>
          <a:p>
            <a:fld id="{7D0AB2B7-A222-44FF-B180-C8F0FD623967}" type="slidenum">
              <a:rPr lang="en-CA" smtClean="0"/>
              <a:pPr/>
              <a:t>‹#›</a:t>
            </a:fld>
            <a:endParaRPr lang="en-CA"/>
          </a:p>
        </p:txBody>
      </p:sp>
      <p:pic>
        <p:nvPicPr>
          <p:cNvPr id="6" name="Picture 5">
            <a:extLst>
              <a:ext uri="{FF2B5EF4-FFF2-40B4-BE49-F238E27FC236}">
                <a16:creationId xmlns:a16="http://schemas.microsoft.com/office/drawing/2014/main" id="{99EED2DD-148C-457B-AB5E-6D2030A3A6D9}"/>
              </a:ext>
            </a:extLst>
          </p:cNvPr>
          <p:cNvPicPr>
            <a:picLocks noChangeAspect="1"/>
          </p:cNvPicPr>
          <p:nvPr userDrawn="1"/>
        </p:nvPicPr>
        <p:blipFill>
          <a:blip r:embed="rId3"/>
          <a:stretch>
            <a:fillRect/>
          </a:stretch>
        </p:blipFill>
        <p:spPr>
          <a:xfrm>
            <a:off x="838200" y="6416673"/>
            <a:ext cx="3899984" cy="257121"/>
          </a:xfrm>
          <a:prstGeom prst="rect">
            <a:avLst/>
          </a:prstGeom>
        </p:spPr>
      </p:pic>
    </p:spTree>
    <p:extLst>
      <p:ext uri="{BB962C8B-B14F-4D97-AF65-F5344CB8AC3E}">
        <p14:creationId xmlns:p14="http://schemas.microsoft.com/office/powerpoint/2010/main" val="3868093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Slide Orang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6BB9F23-91E7-4B08-9F76-907223C7A0CD}"/>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AED381F9-AE0D-4B04-87DE-4E8ABE68E367}"/>
              </a:ext>
            </a:extLst>
          </p:cNvPr>
          <p:cNvPicPr>
            <a:picLocks noChangeAspect="1"/>
          </p:cNvPicPr>
          <p:nvPr userDrawn="1"/>
        </p:nvPicPr>
        <p:blipFill>
          <a:blip r:embed="rId3"/>
          <a:stretch>
            <a:fillRect/>
          </a:stretch>
        </p:blipFill>
        <p:spPr>
          <a:xfrm>
            <a:off x="838201" y="6418549"/>
            <a:ext cx="3899984" cy="255245"/>
          </a:xfrm>
          <a:prstGeom prst="rect">
            <a:avLst/>
          </a:prstGeom>
        </p:spPr>
      </p:pic>
      <p:sp>
        <p:nvSpPr>
          <p:cNvPr id="2" name="Title 1">
            <a:extLst>
              <a:ext uri="{FF2B5EF4-FFF2-40B4-BE49-F238E27FC236}">
                <a16:creationId xmlns:a16="http://schemas.microsoft.com/office/drawing/2014/main" id="{93EBE637-6A37-46CF-8B64-DE4A8289D49A}"/>
              </a:ext>
            </a:extLst>
          </p:cNvPr>
          <p:cNvSpPr>
            <a:spLocks noGrp="1"/>
          </p:cNvSpPr>
          <p:nvPr>
            <p:ph type="title"/>
          </p:nvPr>
        </p:nvSpPr>
        <p:spPr>
          <a:xfrm>
            <a:off x="838200" y="2766218"/>
            <a:ext cx="6642100" cy="2059782"/>
          </a:xfrm>
        </p:spPr>
        <p:txBody>
          <a:bodyPr/>
          <a:lstStyle>
            <a:lvl1pPr>
              <a:defRPr>
                <a:solidFill>
                  <a:schemeClr val="tx1"/>
                </a:solidFill>
              </a:defRPr>
            </a:lvl1pPr>
          </a:lstStyle>
          <a:p>
            <a:r>
              <a:rPr lang="en-US"/>
              <a:t>Click to edit Master title style</a:t>
            </a:r>
            <a:endParaRPr lang="en-CA"/>
          </a:p>
        </p:txBody>
      </p:sp>
      <p:sp>
        <p:nvSpPr>
          <p:cNvPr id="3" name="Slide Number Placeholder 2">
            <a:extLst>
              <a:ext uri="{FF2B5EF4-FFF2-40B4-BE49-F238E27FC236}">
                <a16:creationId xmlns:a16="http://schemas.microsoft.com/office/drawing/2014/main" id="{DF8EB016-6D8E-49B6-B27F-F91566E00917}"/>
              </a:ext>
            </a:extLst>
          </p:cNvPr>
          <p:cNvSpPr>
            <a:spLocks noGrp="1"/>
          </p:cNvSpPr>
          <p:nvPr>
            <p:ph type="sldNum" sz="quarter" idx="10"/>
          </p:nvPr>
        </p:nvSpPr>
        <p:spPr>
          <a:xfrm>
            <a:off x="8813800" y="6356350"/>
            <a:ext cx="2743200" cy="365125"/>
          </a:xfrm>
        </p:spPr>
        <p:txBody>
          <a:bodyPr/>
          <a:lstStyle>
            <a:lvl1pPr>
              <a:defRPr>
                <a:solidFill>
                  <a:schemeClr val="bg1"/>
                </a:solidFill>
              </a:defRPr>
            </a:lvl1pPr>
          </a:lstStyle>
          <a:p>
            <a:fld id="{7D0AB2B7-A222-44FF-B180-C8F0FD623967}" type="slidenum">
              <a:rPr lang="en-CA" smtClean="0"/>
              <a:pPr/>
              <a:t>‹#›</a:t>
            </a:fld>
            <a:endParaRPr lang="en-CA"/>
          </a:p>
        </p:txBody>
      </p:sp>
    </p:spTree>
    <p:extLst>
      <p:ext uri="{BB962C8B-B14F-4D97-AF65-F5344CB8AC3E}">
        <p14:creationId xmlns:p14="http://schemas.microsoft.com/office/powerpoint/2010/main" val="982865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Slide Pink">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9BE27A-EF3C-41AF-B340-54642D879AF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276"/>
            <a:ext cx="12192000" cy="6849448"/>
          </a:xfrm>
          <a:prstGeom prst="rect">
            <a:avLst/>
          </a:prstGeom>
        </p:spPr>
      </p:pic>
      <p:sp>
        <p:nvSpPr>
          <p:cNvPr id="2" name="Title 1">
            <a:extLst>
              <a:ext uri="{FF2B5EF4-FFF2-40B4-BE49-F238E27FC236}">
                <a16:creationId xmlns:a16="http://schemas.microsoft.com/office/drawing/2014/main" id="{93EBE637-6A37-46CF-8B64-DE4A8289D49A}"/>
              </a:ext>
            </a:extLst>
          </p:cNvPr>
          <p:cNvSpPr>
            <a:spLocks noGrp="1"/>
          </p:cNvSpPr>
          <p:nvPr>
            <p:ph type="title"/>
          </p:nvPr>
        </p:nvSpPr>
        <p:spPr>
          <a:xfrm>
            <a:off x="838200" y="2766218"/>
            <a:ext cx="6642100" cy="2059782"/>
          </a:xfrm>
        </p:spPr>
        <p:txBody>
          <a:bodyPr/>
          <a:lstStyle>
            <a:lvl1pPr>
              <a:defRPr>
                <a:solidFill>
                  <a:schemeClr val="bg1"/>
                </a:solidFill>
              </a:defRPr>
            </a:lvl1pPr>
          </a:lstStyle>
          <a:p>
            <a:r>
              <a:rPr lang="en-US"/>
              <a:t>Click to edit Master title style</a:t>
            </a:r>
            <a:endParaRPr lang="en-CA"/>
          </a:p>
        </p:txBody>
      </p:sp>
      <p:sp>
        <p:nvSpPr>
          <p:cNvPr id="3" name="Slide Number Placeholder 2">
            <a:extLst>
              <a:ext uri="{FF2B5EF4-FFF2-40B4-BE49-F238E27FC236}">
                <a16:creationId xmlns:a16="http://schemas.microsoft.com/office/drawing/2014/main" id="{DF8EB016-6D8E-49B6-B27F-F91566E00917}"/>
              </a:ext>
            </a:extLst>
          </p:cNvPr>
          <p:cNvSpPr>
            <a:spLocks noGrp="1"/>
          </p:cNvSpPr>
          <p:nvPr>
            <p:ph type="sldNum" sz="quarter" idx="10"/>
          </p:nvPr>
        </p:nvSpPr>
        <p:spPr>
          <a:xfrm>
            <a:off x="8813800" y="6356350"/>
            <a:ext cx="2743200" cy="365125"/>
          </a:xfrm>
        </p:spPr>
        <p:txBody>
          <a:bodyPr/>
          <a:lstStyle>
            <a:lvl1pPr>
              <a:defRPr>
                <a:solidFill>
                  <a:schemeClr val="tx1"/>
                </a:solidFill>
              </a:defRPr>
            </a:lvl1pPr>
          </a:lstStyle>
          <a:p>
            <a:fld id="{7D0AB2B7-A222-44FF-B180-C8F0FD623967}" type="slidenum">
              <a:rPr lang="en-CA" smtClean="0"/>
              <a:pPr/>
              <a:t>‹#›</a:t>
            </a:fld>
            <a:endParaRPr lang="en-CA"/>
          </a:p>
        </p:txBody>
      </p:sp>
      <p:pic>
        <p:nvPicPr>
          <p:cNvPr id="10" name="Picture 9">
            <a:extLst>
              <a:ext uri="{FF2B5EF4-FFF2-40B4-BE49-F238E27FC236}">
                <a16:creationId xmlns:a16="http://schemas.microsoft.com/office/drawing/2014/main" id="{CF51A679-CCD0-4634-87F2-BFE986353EC7}"/>
              </a:ext>
            </a:extLst>
          </p:cNvPr>
          <p:cNvPicPr>
            <a:picLocks noChangeAspect="1"/>
          </p:cNvPicPr>
          <p:nvPr userDrawn="1"/>
        </p:nvPicPr>
        <p:blipFill>
          <a:blip r:embed="rId3"/>
          <a:stretch>
            <a:fillRect/>
          </a:stretch>
        </p:blipFill>
        <p:spPr>
          <a:xfrm>
            <a:off x="838200" y="6416673"/>
            <a:ext cx="3899984" cy="257121"/>
          </a:xfrm>
          <a:prstGeom prst="rect">
            <a:avLst/>
          </a:prstGeom>
        </p:spPr>
      </p:pic>
    </p:spTree>
    <p:extLst>
      <p:ext uri="{BB962C8B-B14F-4D97-AF65-F5344CB8AC3E}">
        <p14:creationId xmlns:p14="http://schemas.microsoft.com/office/powerpoint/2010/main" val="2490878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DMIN background 1">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E5680F8-7DF4-4724-9BEF-D46A581DFA08}"/>
              </a:ext>
            </a:extLst>
          </p:cNvPr>
          <p:cNvSpPr>
            <a:spLocks noGrp="1"/>
          </p:cNvSpPr>
          <p:nvPr>
            <p:ph type="sldNum" sz="quarter" idx="12"/>
          </p:nvPr>
        </p:nvSpPr>
        <p:spPr/>
        <p:txBody>
          <a:bodyPr/>
          <a:lstStyle/>
          <a:p>
            <a:fld id="{7D0AB2B7-A222-44FF-B180-C8F0FD623967}" type="slidenum">
              <a:rPr lang="en-CA" smtClean="0"/>
              <a:t>‹#›</a:t>
            </a:fld>
            <a:endParaRPr lang="en-CA"/>
          </a:p>
        </p:txBody>
      </p:sp>
    </p:spTree>
    <p:extLst>
      <p:ext uri="{BB962C8B-B14F-4D97-AF65-F5344CB8AC3E}">
        <p14:creationId xmlns:p14="http://schemas.microsoft.com/office/powerpoint/2010/main" val="2567730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DMIN background 2">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60C4080E-272B-4FD0-83C7-808A0E1673F5}"/>
              </a:ext>
            </a:extLst>
          </p:cNvPr>
          <p:cNvSpPr>
            <a:spLocks noGrp="1"/>
          </p:cNvSpPr>
          <p:nvPr>
            <p:ph type="sldNum" sz="quarter" idx="12"/>
          </p:nvPr>
        </p:nvSpPr>
        <p:spPr>
          <a:xfrm>
            <a:off x="8610600" y="6356350"/>
            <a:ext cx="2743200" cy="365125"/>
          </a:xfrm>
        </p:spPr>
        <p:txBody>
          <a:bodyPr/>
          <a:lstStyle/>
          <a:p>
            <a:fld id="{7D0AB2B7-A222-44FF-B180-C8F0FD623967}" type="slidenum">
              <a:rPr lang="en-CA" smtClean="0"/>
              <a:t>‹#›</a:t>
            </a:fld>
            <a:endParaRPr lang="en-CA"/>
          </a:p>
        </p:txBody>
      </p:sp>
    </p:spTree>
    <p:extLst>
      <p:ext uri="{BB962C8B-B14F-4D97-AF65-F5344CB8AC3E}">
        <p14:creationId xmlns:p14="http://schemas.microsoft.com/office/powerpoint/2010/main" val="2637094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DMIN Layout Slide 5">
    <p:spTree>
      <p:nvGrpSpPr>
        <p:cNvPr id="1" name=""/>
        <p:cNvGrpSpPr/>
        <p:nvPr/>
      </p:nvGrpSpPr>
      <p:grpSpPr>
        <a:xfrm>
          <a:off x="0" y="0"/>
          <a:ext cx="0" cy="0"/>
          <a:chOff x="0" y="0"/>
          <a:chExt cx="0" cy="0"/>
        </a:xfrm>
      </p:grpSpPr>
      <p:pic>
        <p:nvPicPr>
          <p:cNvPr id="8" name="Picture 7" descr="A doctor wearing a mask and a stethoscope talking to a patient&#10;&#10;Description automatically generated">
            <a:extLst>
              <a:ext uri="{FF2B5EF4-FFF2-40B4-BE49-F238E27FC236}">
                <a16:creationId xmlns:a16="http://schemas.microsoft.com/office/drawing/2014/main" id="{AEA2E7CB-3DBE-7A2D-FAB4-2D2DF4FE9EF4}"/>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3973603" y="-6725"/>
            <a:ext cx="8234148" cy="6889155"/>
          </a:xfrm>
          <a:prstGeom prst="rect">
            <a:avLst/>
          </a:prstGeom>
        </p:spPr>
      </p:pic>
      <p:pic>
        <p:nvPicPr>
          <p:cNvPr id="2" name="Picture 1" descr="A graphic of a doctor talking to a patient. ">
            <a:extLst>
              <a:ext uri="{FF2B5EF4-FFF2-40B4-BE49-F238E27FC236}">
                <a16:creationId xmlns:a16="http://schemas.microsoft.com/office/drawing/2014/main" id="{3C1C5C01-27AD-D96D-B6F8-ECCC65238956}"/>
              </a:ext>
            </a:extLst>
          </p:cNvPr>
          <p:cNvPicPr>
            <a:picLocks noChangeAspect="1"/>
          </p:cNvPicPr>
          <p:nvPr userDrawn="1"/>
        </p:nvPicPr>
        <p:blipFill>
          <a:blip r:embed="rId3"/>
          <a:stretch>
            <a:fillRect/>
          </a:stretch>
        </p:blipFill>
        <p:spPr>
          <a:xfrm>
            <a:off x="-27921" y="-6980"/>
            <a:ext cx="12247842" cy="6889411"/>
          </a:xfrm>
          <a:prstGeom prst="rect">
            <a:avLst/>
          </a:prstGeom>
        </p:spPr>
      </p:pic>
      <p:sp>
        <p:nvSpPr>
          <p:cNvPr id="6" name="Slide Number Placeholder 5">
            <a:extLst>
              <a:ext uri="{FF2B5EF4-FFF2-40B4-BE49-F238E27FC236}">
                <a16:creationId xmlns:a16="http://schemas.microsoft.com/office/drawing/2014/main" id="{CE5680F8-7DF4-4724-9BEF-D46A581DFA08}"/>
              </a:ext>
            </a:extLst>
          </p:cNvPr>
          <p:cNvSpPr>
            <a:spLocks noGrp="1"/>
          </p:cNvSpPr>
          <p:nvPr>
            <p:ph type="sldNum" sz="quarter" idx="12"/>
          </p:nvPr>
        </p:nvSpPr>
        <p:spPr/>
        <p:txBody>
          <a:bodyPr/>
          <a:lstStyle>
            <a:lvl1pPr>
              <a:defRPr>
                <a:solidFill>
                  <a:schemeClr val="bg1"/>
                </a:solidFill>
              </a:defRPr>
            </a:lvl1pPr>
          </a:lstStyle>
          <a:p>
            <a:fld id="{7D0AB2B7-A222-44FF-B180-C8F0FD623967}" type="slidenum">
              <a:rPr lang="en-CA" smtClean="0"/>
              <a:pPr/>
              <a:t>‹#›</a:t>
            </a:fld>
            <a:endParaRPr lang="en-CA"/>
          </a:p>
        </p:txBody>
      </p:sp>
    </p:spTree>
    <p:extLst>
      <p:ext uri="{BB962C8B-B14F-4D97-AF65-F5344CB8AC3E}">
        <p14:creationId xmlns:p14="http://schemas.microsoft.com/office/powerpoint/2010/main" val="1534835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617FBB-DB2F-4FBC-8F32-5E78E96BD6E3}"/>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B54D0D6-E8FA-4AF8-8F2D-CD2CD0B057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Slide Number Placeholder 5">
            <a:extLst>
              <a:ext uri="{FF2B5EF4-FFF2-40B4-BE49-F238E27FC236}">
                <a16:creationId xmlns:a16="http://schemas.microsoft.com/office/drawing/2014/main" id="{2DAEFAA8-0645-4E97-9A9B-C8DD260A45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7D0AB2B7-A222-44FF-B180-C8F0FD623967}" type="slidenum">
              <a:rPr lang="en-CA" smtClean="0"/>
              <a:pPr/>
              <a:t>‹#›</a:t>
            </a:fld>
            <a:endParaRPr lang="en-CA"/>
          </a:p>
        </p:txBody>
      </p:sp>
    </p:spTree>
    <p:extLst>
      <p:ext uri="{BB962C8B-B14F-4D97-AF65-F5344CB8AC3E}">
        <p14:creationId xmlns:p14="http://schemas.microsoft.com/office/powerpoint/2010/main" val="1891145503"/>
      </p:ext>
    </p:extLst>
  </p:cSld>
  <p:clrMap bg1="lt1" tx1="dk1" bg2="lt2" tx2="dk2" accent1="accent1" accent2="accent2" accent3="accent3" accent4="accent4" accent5="accent5" accent6="accent6" hlink="hlink" folHlink="folHlink"/>
  <p:sldLayoutIdLst>
    <p:sldLayoutId id="2147483685" r:id="rId1"/>
    <p:sldLayoutId id="2147483726" r:id="rId2"/>
    <p:sldLayoutId id="2147483694" r:id="rId3"/>
    <p:sldLayoutId id="2147483695" r:id="rId4"/>
    <p:sldLayoutId id="2147483696" r:id="rId5"/>
    <p:sldLayoutId id="2147483697" r:id="rId6"/>
    <p:sldLayoutId id="2147483718" r:id="rId7"/>
    <p:sldLayoutId id="2147483719" r:id="rId8"/>
    <p:sldLayoutId id="2147483723" r:id="rId9"/>
    <p:sldLayoutId id="2147483724" r:id="rId10"/>
    <p:sldLayoutId id="2147483728" r:id="rId11"/>
    <p:sldLayoutId id="2147483729" r:id="rId12"/>
    <p:sldLayoutId id="2147483725" r:id="rId13"/>
    <p:sldLayoutId id="2147483684" r:id="rId14"/>
    <p:sldLayoutId id="2147483698" r:id="rId15"/>
    <p:sldLayoutId id="2147483727" r:id="rId16"/>
    <p:sldLayoutId id="2147483686" r:id="rId17"/>
    <p:sldLayoutId id="2147483687" r:id="rId18"/>
    <p:sldLayoutId id="2147483688" r:id="rId19"/>
    <p:sldLayoutId id="2147483722" r:id="rId20"/>
    <p:sldLayoutId id="2147483689" r:id="rId21"/>
  </p:sldLayoutIdLst>
  <p:hf hdr="0" ftr="0" dt="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5"/>
        </a:buClr>
        <a:buFont typeface="Arial" panose="020B0604020202020204" pitchFamily="34" charset="0"/>
        <a:buChar char="•"/>
        <a:defRPr sz="2400" b="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b="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5.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4.xml"/><Relationship Id="rId1" Type="http://schemas.openxmlformats.org/officeDocument/2006/relationships/tags" Target="../tags/tag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4.xml"/><Relationship Id="rId1" Type="http://schemas.openxmlformats.org/officeDocument/2006/relationships/tags" Target="../tags/tag4.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A334FCF-A8D7-A2C9-EE7A-DC33A54D719A}"/>
              </a:ext>
            </a:extLst>
          </p:cNvPr>
          <p:cNvSpPr txBox="1"/>
          <p:nvPr/>
        </p:nvSpPr>
        <p:spPr>
          <a:xfrm>
            <a:off x="574094" y="5122305"/>
            <a:ext cx="4873491" cy="1015663"/>
          </a:xfrm>
          <a:prstGeom prst="rect">
            <a:avLst/>
          </a:prstGeom>
          <a:noFill/>
        </p:spPr>
        <p:txBody>
          <a:bodyPr wrap="square" lIns="91440" tIns="45720" rIns="91440" bIns="45720" anchor="t">
            <a:spAutoFit/>
          </a:bodyPr>
          <a:lstStyle/>
          <a:p>
            <a:endParaRPr lang="en-US" sz="2000">
              <a:solidFill>
                <a:schemeClr val="bg1"/>
              </a:solidFill>
              <a:cs typeface="Arial"/>
            </a:endParaRPr>
          </a:p>
          <a:p>
            <a:r>
              <a:rPr lang="en-US" sz="2000">
                <a:solidFill>
                  <a:schemeClr val="bg1"/>
                </a:solidFill>
                <a:cs typeface="Arial"/>
              </a:rPr>
              <a:t>Presenter: </a:t>
            </a:r>
            <a:r>
              <a:rPr lang="en-US" sz="2000">
                <a:solidFill>
                  <a:srgbClr val="FF0000"/>
                </a:solidFill>
                <a:cs typeface="Arial"/>
              </a:rPr>
              <a:t>X</a:t>
            </a:r>
          </a:p>
          <a:p>
            <a:r>
              <a:rPr lang="en-US" sz="2000">
                <a:solidFill>
                  <a:schemeClr val="bg1"/>
                </a:solidFill>
                <a:cs typeface="Arial"/>
              </a:rPr>
              <a:t>Date: </a:t>
            </a:r>
            <a:r>
              <a:rPr lang="en-US" sz="2000">
                <a:solidFill>
                  <a:srgbClr val="FF0000"/>
                </a:solidFill>
                <a:cs typeface="Arial"/>
              </a:rPr>
              <a:t>X</a:t>
            </a:r>
            <a:endParaRPr lang="en-US" sz="2000" i="1">
              <a:solidFill>
                <a:srgbClr val="FF0000"/>
              </a:solidFill>
              <a:cs typeface="Arial"/>
            </a:endParaRPr>
          </a:p>
        </p:txBody>
      </p:sp>
      <p:sp>
        <p:nvSpPr>
          <p:cNvPr id="4" name="Title 3">
            <a:extLst>
              <a:ext uri="{FF2B5EF4-FFF2-40B4-BE49-F238E27FC236}">
                <a16:creationId xmlns:a16="http://schemas.microsoft.com/office/drawing/2014/main" id="{B7DDE468-EF77-4C76-B707-6E4A286F8A4C}"/>
              </a:ext>
            </a:extLst>
          </p:cNvPr>
          <p:cNvSpPr>
            <a:spLocks noGrp="1"/>
          </p:cNvSpPr>
          <p:nvPr>
            <p:ph type="title" idx="4294967295"/>
          </p:nvPr>
        </p:nvSpPr>
        <p:spPr>
          <a:xfrm>
            <a:off x="574094" y="1856509"/>
            <a:ext cx="6921500" cy="2683741"/>
          </a:xfrm>
        </p:spPr>
        <p:txBody>
          <a:bodyPr>
            <a:normAutofit fontScale="90000"/>
          </a:bodyPr>
          <a:lstStyle/>
          <a:p>
            <a:br>
              <a:rPr lang="en-US" dirty="0"/>
            </a:br>
            <a:br>
              <a:rPr lang="en-US" dirty="0"/>
            </a:br>
            <a:br>
              <a:rPr lang="en-US" dirty="0"/>
            </a:br>
            <a:br>
              <a:rPr lang="en-US" dirty="0"/>
            </a:br>
            <a:br>
              <a:rPr lang="en-US" dirty="0">
                <a:solidFill>
                  <a:schemeClr val="bg1"/>
                </a:solidFill>
              </a:rPr>
            </a:br>
            <a:r>
              <a:rPr lang="en-US" sz="4400" dirty="0">
                <a:solidFill>
                  <a:schemeClr val="bg1"/>
                </a:solidFill>
                <a:latin typeface="Arial"/>
                <a:cs typeface="Arial"/>
              </a:rPr>
              <a:t>Rethinking Patient Safety: </a:t>
            </a:r>
            <a:r>
              <a:rPr lang="en-GB" sz="4400" kern="0" dirty="0">
                <a:solidFill>
                  <a:schemeClr val="bg1"/>
                </a:solidFill>
                <a:effectLst/>
                <a:latin typeface="Calibri"/>
                <a:ea typeface="Calibri" panose="020F0502020204030204" pitchFamily="34" charset="0"/>
                <a:cs typeface="Arial"/>
              </a:rPr>
              <a:t>Promoting a new approach for safer care </a:t>
            </a:r>
            <a:r>
              <a:rPr lang="en-GB" sz="4400" kern="0" dirty="0">
                <a:solidFill>
                  <a:srgbClr val="FF0000"/>
                </a:solidFill>
                <a:effectLst/>
                <a:latin typeface="Calibri"/>
                <a:ea typeface="Calibri" panose="020F0502020204030204" pitchFamily="34" charset="0"/>
                <a:cs typeface="Arial"/>
              </a:rPr>
              <a:t>at </a:t>
            </a:r>
            <a:r>
              <a:rPr lang="en-GB" sz="4400" i="1" kern="0" dirty="0">
                <a:solidFill>
                  <a:srgbClr val="FF0000"/>
                </a:solidFill>
                <a:effectLst/>
                <a:latin typeface="Calibri"/>
                <a:ea typeface="Calibri" panose="020F0502020204030204" pitchFamily="34" charset="0"/>
                <a:cs typeface="Arial"/>
              </a:rPr>
              <a:t>[name of organization]</a:t>
            </a:r>
            <a:endParaRPr lang="en-CA" sz="4400" b="0" i="1" dirty="0">
              <a:solidFill>
                <a:srgbClr val="FF0000"/>
              </a:solidFill>
              <a:latin typeface="Arial"/>
              <a:cs typeface="Arial"/>
            </a:endParaRPr>
          </a:p>
        </p:txBody>
      </p:sp>
      <p:sp>
        <p:nvSpPr>
          <p:cNvPr id="2" name="TextBox 1">
            <a:extLst>
              <a:ext uri="{FF2B5EF4-FFF2-40B4-BE49-F238E27FC236}">
                <a16:creationId xmlns:a16="http://schemas.microsoft.com/office/drawing/2014/main" id="{4330E441-0FA0-2174-D6E5-EC159E044834}"/>
              </a:ext>
            </a:extLst>
          </p:cNvPr>
          <p:cNvSpPr txBox="1"/>
          <p:nvPr/>
        </p:nvSpPr>
        <p:spPr>
          <a:xfrm>
            <a:off x="1006194" y="345107"/>
            <a:ext cx="400929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a:solidFill>
                  <a:srgbClr val="FF0000"/>
                </a:solidFill>
                <a:cs typeface="Arial"/>
              </a:rPr>
              <a:t>Please insert your organization’s logo</a:t>
            </a:r>
            <a:endParaRPr lang="en-US" i="1">
              <a:solidFill>
                <a:srgbClr val="FF0000"/>
              </a:solidFill>
            </a:endParaRPr>
          </a:p>
        </p:txBody>
      </p:sp>
    </p:spTree>
    <p:extLst>
      <p:ext uri="{BB962C8B-B14F-4D97-AF65-F5344CB8AC3E}">
        <p14:creationId xmlns:p14="http://schemas.microsoft.com/office/powerpoint/2010/main" val="1068554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49D6048-3980-4525-B012-586E7C7B66DA}"/>
              </a:ext>
            </a:extLst>
          </p:cNvPr>
          <p:cNvSpPr>
            <a:spLocks noGrp="1"/>
          </p:cNvSpPr>
          <p:nvPr>
            <p:ph type="sldNum" sz="quarter" idx="12"/>
          </p:nvPr>
        </p:nvSpPr>
        <p:spPr/>
        <p:txBody>
          <a:bodyPr/>
          <a:lstStyle/>
          <a:p>
            <a:fld id="{7D0AB2B7-A222-44FF-B180-C8F0FD623967}" type="slidenum">
              <a:rPr lang="en-CA" smtClean="0">
                <a:solidFill>
                  <a:schemeClr val="bg1"/>
                </a:solidFill>
              </a:rPr>
              <a:t>10</a:t>
            </a:fld>
            <a:endParaRPr lang="en-CA">
              <a:solidFill>
                <a:schemeClr val="bg1"/>
              </a:solidFill>
            </a:endParaRPr>
          </a:p>
        </p:txBody>
      </p:sp>
      <p:sp>
        <p:nvSpPr>
          <p:cNvPr id="23" name="Round Diagonal Corner Rectangle 22">
            <a:extLst>
              <a:ext uri="{FF2B5EF4-FFF2-40B4-BE49-F238E27FC236}">
                <a16:creationId xmlns:a16="http://schemas.microsoft.com/office/drawing/2014/main" id="{4AFDBF4A-4252-6593-6286-9F7D1DC4057E}"/>
              </a:ext>
            </a:extLst>
          </p:cNvPr>
          <p:cNvSpPr/>
          <p:nvPr/>
        </p:nvSpPr>
        <p:spPr>
          <a:xfrm rot="20281237">
            <a:off x="7204847" y="2896688"/>
            <a:ext cx="2456616" cy="972268"/>
          </a:xfrm>
          <a:prstGeom prst="round2Diag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1600" b="1" dirty="0"/>
              <a:t>Assurance &amp; accountability</a:t>
            </a:r>
          </a:p>
        </p:txBody>
      </p:sp>
      <p:sp>
        <p:nvSpPr>
          <p:cNvPr id="34" name="Round Diagonal Corner Rectangle 33">
            <a:extLst>
              <a:ext uri="{FF2B5EF4-FFF2-40B4-BE49-F238E27FC236}">
                <a16:creationId xmlns:a16="http://schemas.microsoft.com/office/drawing/2014/main" id="{E64FEB12-081D-82AA-DAA2-ED175E4F9770}"/>
              </a:ext>
            </a:extLst>
          </p:cNvPr>
          <p:cNvSpPr/>
          <p:nvPr/>
        </p:nvSpPr>
        <p:spPr>
          <a:xfrm rot="20281237">
            <a:off x="4838708" y="3852904"/>
            <a:ext cx="2456616" cy="972268"/>
          </a:xfrm>
          <a:prstGeom prst="round2Diag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t>Incident Management</a:t>
            </a:r>
          </a:p>
        </p:txBody>
      </p:sp>
      <p:sp>
        <p:nvSpPr>
          <p:cNvPr id="24" name="Round Diagonal Corner Rectangle 23">
            <a:extLst>
              <a:ext uri="{FF2B5EF4-FFF2-40B4-BE49-F238E27FC236}">
                <a16:creationId xmlns:a16="http://schemas.microsoft.com/office/drawing/2014/main" id="{4D473FE5-6CDD-FE95-99FB-484E5AC61686}"/>
              </a:ext>
            </a:extLst>
          </p:cNvPr>
          <p:cNvSpPr/>
          <p:nvPr/>
        </p:nvSpPr>
        <p:spPr>
          <a:xfrm rot="20281237">
            <a:off x="2472570" y="4832652"/>
            <a:ext cx="2456616" cy="972268"/>
          </a:xfrm>
          <a:prstGeom prst="round2Diag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t>Policies, rules &amp; guidelines</a:t>
            </a:r>
          </a:p>
        </p:txBody>
      </p:sp>
      <p:sp>
        <p:nvSpPr>
          <p:cNvPr id="32" name="Round Diagonal Corner Rectangle 31">
            <a:extLst>
              <a:ext uri="{FF2B5EF4-FFF2-40B4-BE49-F238E27FC236}">
                <a16:creationId xmlns:a16="http://schemas.microsoft.com/office/drawing/2014/main" id="{35E6C3A5-F00E-6EE9-20E5-5E4CFAFC1815}"/>
              </a:ext>
            </a:extLst>
          </p:cNvPr>
          <p:cNvSpPr/>
          <p:nvPr/>
        </p:nvSpPr>
        <p:spPr>
          <a:xfrm rot="20281237">
            <a:off x="7314975" y="1686646"/>
            <a:ext cx="2456616" cy="972268"/>
          </a:xfrm>
          <a:prstGeom prst="round2Diag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t>Committees</a:t>
            </a:r>
          </a:p>
        </p:txBody>
      </p:sp>
      <p:sp>
        <p:nvSpPr>
          <p:cNvPr id="20" name="Round Diagonal Corner Rectangle 19">
            <a:extLst>
              <a:ext uri="{FF2B5EF4-FFF2-40B4-BE49-F238E27FC236}">
                <a16:creationId xmlns:a16="http://schemas.microsoft.com/office/drawing/2014/main" id="{64D8CCE2-159D-172B-B117-E14192E820FA}"/>
              </a:ext>
            </a:extLst>
          </p:cNvPr>
          <p:cNvSpPr/>
          <p:nvPr/>
        </p:nvSpPr>
        <p:spPr>
          <a:xfrm rot="20281237">
            <a:off x="4969823" y="2666395"/>
            <a:ext cx="2456616" cy="972268"/>
          </a:xfrm>
          <a:prstGeom prst="round2Diag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t>Patient Safety  projects</a:t>
            </a:r>
          </a:p>
        </p:txBody>
      </p:sp>
      <p:sp>
        <p:nvSpPr>
          <p:cNvPr id="21" name="Round Diagonal Corner Rectangle 20">
            <a:extLst>
              <a:ext uri="{FF2B5EF4-FFF2-40B4-BE49-F238E27FC236}">
                <a16:creationId xmlns:a16="http://schemas.microsoft.com/office/drawing/2014/main" id="{DC498F04-7471-A434-CE79-6C0F5C6D1A69}"/>
              </a:ext>
            </a:extLst>
          </p:cNvPr>
          <p:cNvSpPr/>
          <p:nvPr/>
        </p:nvSpPr>
        <p:spPr>
          <a:xfrm rot="20281237">
            <a:off x="2617934" y="3625179"/>
            <a:ext cx="2456616" cy="972268"/>
          </a:xfrm>
          <a:prstGeom prst="round2Diag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1600" b="1"/>
              <a:t>Score cards </a:t>
            </a:r>
            <a:br>
              <a:rPr lang="en-US" sz="1600" b="1"/>
            </a:br>
            <a:r>
              <a:rPr lang="en-US" sz="1600" b="1"/>
              <a:t>and audits</a:t>
            </a:r>
          </a:p>
        </p:txBody>
      </p:sp>
      <p:sp>
        <p:nvSpPr>
          <p:cNvPr id="35" name="Round Diagonal Corner Rectangle 34">
            <a:extLst>
              <a:ext uri="{FF2B5EF4-FFF2-40B4-BE49-F238E27FC236}">
                <a16:creationId xmlns:a16="http://schemas.microsoft.com/office/drawing/2014/main" id="{CAEEDA9B-A7D5-F6B1-16C1-D4CB36813335}"/>
              </a:ext>
            </a:extLst>
          </p:cNvPr>
          <p:cNvSpPr/>
          <p:nvPr/>
        </p:nvSpPr>
        <p:spPr>
          <a:xfrm rot="20281237">
            <a:off x="5573121" y="1260166"/>
            <a:ext cx="2456616" cy="972268"/>
          </a:xfrm>
          <a:prstGeom prst="round2Diag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t>Toolkits &amp; Check list</a:t>
            </a:r>
          </a:p>
        </p:txBody>
      </p:sp>
      <p:sp>
        <p:nvSpPr>
          <p:cNvPr id="22" name="Round Diagonal Corner Rectangle 21">
            <a:extLst>
              <a:ext uri="{FF2B5EF4-FFF2-40B4-BE49-F238E27FC236}">
                <a16:creationId xmlns:a16="http://schemas.microsoft.com/office/drawing/2014/main" id="{F5BA4B7C-9BD4-FD55-FA3A-BDFF4121DAD5}"/>
              </a:ext>
            </a:extLst>
          </p:cNvPr>
          <p:cNvSpPr/>
          <p:nvPr/>
        </p:nvSpPr>
        <p:spPr>
          <a:xfrm rot="20281237">
            <a:off x="3216079" y="2226301"/>
            <a:ext cx="2456616" cy="972268"/>
          </a:xfrm>
          <a:prstGeom prst="round2Diag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1600" b="1" dirty="0"/>
              <a:t>Responsibility  of Managers and QI-Safety Departments</a:t>
            </a:r>
          </a:p>
        </p:txBody>
      </p:sp>
      <p:pic>
        <p:nvPicPr>
          <p:cNvPr id="40" name="Picture 39" descr="A graphic of a scale representing harm prevention tilting down to the left. There are different harm prevention techniques listed over the scale. Image text: Preventing Harm">
            <a:extLst>
              <a:ext uri="{FF2B5EF4-FFF2-40B4-BE49-F238E27FC236}">
                <a16:creationId xmlns:a16="http://schemas.microsoft.com/office/drawing/2014/main" id="{14B9A7F3-3E71-9578-58EC-484821458E67}"/>
              </a:ext>
            </a:extLst>
          </p:cNvPr>
          <p:cNvPicPr>
            <a:picLocks noChangeAspect="1"/>
          </p:cNvPicPr>
          <p:nvPr/>
        </p:nvPicPr>
        <p:blipFill>
          <a:blip r:embed="rId3"/>
          <a:srcRect/>
          <a:stretch/>
        </p:blipFill>
        <p:spPr>
          <a:xfrm>
            <a:off x="13855" y="1270"/>
            <a:ext cx="12192000" cy="6858000"/>
          </a:xfrm>
          <a:prstGeom prst="rect">
            <a:avLst/>
          </a:prstGeom>
        </p:spPr>
      </p:pic>
      <p:sp>
        <p:nvSpPr>
          <p:cNvPr id="9" name="Title 8">
            <a:extLst>
              <a:ext uri="{FF2B5EF4-FFF2-40B4-BE49-F238E27FC236}">
                <a16:creationId xmlns:a16="http://schemas.microsoft.com/office/drawing/2014/main" id="{D343FFAA-306B-49AB-DF2E-941FD9FED93D}"/>
              </a:ext>
            </a:extLst>
          </p:cNvPr>
          <p:cNvSpPr>
            <a:spLocks noGrp="1"/>
          </p:cNvSpPr>
          <p:nvPr>
            <p:ph type="title"/>
          </p:nvPr>
        </p:nvSpPr>
        <p:spPr/>
        <p:txBody>
          <a:bodyPr/>
          <a:lstStyle/>
          <a:p>
            <a:pPr lvl="0"/>
            <a:r>
              <a:rPr lang="en-US" dirty="0"/>
              <a:t>Preventing Harm</a:t>
            </a:r>
          </a:p>
        </p:txBody>
      </p:sp>
    </p:spTree>
    <p:extLst>
      <p:ext uri="{BB962C8B-B14F-4D97-AF65-F5344CB8AC3E}">
        <p14:creationId xmlns:p14="http://schemas.microsoft.com/office/powerpoint/2010/main" val="2620550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 graphic of two health care professionals sitting on a set of stairs with their heads resting on their arms. ">
            <a:extLst>
              <a:ext uri="{FF2B5EF4-FFF2-40B4-BE49-F238E27FC236}">
                <a16:creationId xmlns:a16="http://schemas.microsoft.com/office/drawing/2014/main" id="{8C50FCB8-FAC3-47A9-9F65-7B71AA6CBCA8}"/>
              </a:ext>
            </a:extLst>
          </p:cNvPr>
          <p:cNvPicPr>
            <a:picLocks noGrp="1" noChangeAspect="1" noChangeArrowheads="1"/>
          </p:cNvPicPr>
          <p:nvPr>
            <p:ph type="pic" sz="quarter" idx="4294967295"/>
          </p:nvPr>
        </p:nvPicPr>
        <p:blipFill>
          <a:blip r:embed="rId3"/>
          <a:srcRect l="30" r="30"/>
          <a:stretch/>
        </p:blipFill>
        <p:spPr bwMode="auto">
          <a:xfrm>
            <a:off x="7042542" y="2006600"/>
            <a:ext cx="6069953" cy="4120899"/>
          </a:xfrm>
          <a:prstGeom prst="round2DiagRect">
            <a:avLst/>
          </a:prstGeom>
          <a:extLst>
            <a:ext uri="{909E8E84-426E-40DD-AFC4-6F175D3DCCD1}">
              <a14:hiddenFill xmlns:a14="http://schemas.microsoft.com/office/drawing/2010/main">
                <a:solidFill>
                  <a:srgbClr val="FFFFFF"/>
                </a:solidFill>
              </a14:hiddenFill>
            </a:ext>
          </a:extLst>
        </p:spPr>
      </p:pic>
      <p:sp>
        <p:nvSpPr>
          <p:cNvPr id="6" name="Text Placeholder 5">
            <a:extLst>
              <a:ext uri="{FF2B5EF4-FFF2-40B4-BE49-F238E27FC236}">
                <a16:creationId xmlns:a16="http://schemas.microsoft.com/office/drawing/2014/main" id="{B7ED20E7-511D-6B4D-94ED-B1FE3A9586CD}"/>
              </a:ext>
            </a:extLst>
          </p:cNvPr>
          <p:cNvSpPr>
            <a:spLocks noGrp="1"/>
          </p:cNvSpPr>
          <p:nvPr>
            <p:ph idx="1"/>
          </p:nvPr>
        </p:nvSpPr>
        <p:spPr>
          <a:xfrm>
            <a:off x="838200" y="2341417"/>
            <a:ext cx="10515600" cy="3835545"/>
          </a:xfrm>
        </p:spPr>
        <p:txBody>
          <a:bodyPr vert="horz" lIns="91440" tIns="45720" rIns="91440" bIns="45720" rtlCol="0" anchor="t">
            <a:normAutofit/>
          </a:bodyPr>
          <a:lstStyle/>
          <a:p>
            <a:pPr marL="558165" indent="-456565">
              <a:buFont typeface="Arial" panose="020B0604020202020204" pitchFamily="34" charset="0"/>
              <a:buChar char="•"/>
            </a:pPr>
            <a:r>
              <a:rPr lang="en-US">
                <a:latin typeface="Arial"/>
                <a:cs typeface="Arial"/>
              </a:rPr>
              <a:t>Discouraged</a:t>
            </a:r>
          </a:p>
          <a:p>
            <a:pPr marL="558165" indent="-456565">
              <a:buFont typeface="Arial" panose="020B0604020202020204" pitchFamily="34" charset="0"/>
              <a:buChar char="•"/>
            </a:pPr>
            <a:r>
              <a:rPr lang="en-US">
                <a:latin typeface="Arial"/>
                <a:cs typeface="Arial"/>
              </a:rPr>
              <a:t>Disengaged</a:t>
            </a:r>
          </a:p>
          <a:p>
            <a:pPr marL="558165" indent="-456565">
              <a:buFont typeface="Arial" panose="020B0604020202020204" pitchFamily="34" charset="0"/>
              <a:buChar char="•"/>
            </a:pPr>
            <a:r>
              <a:rPr lang="en-US">
                <a:latin typeface="Arial"/>
                <a:cs typeface="Arial"/>
              </a:rPr>
              <a:t>Overwhelmed</a:t>
            </a:r>
          </a:p>
          <a:p>
            <a:pPr marL="558165" indent="-456565">
              <a:buFont typeface="Arial" panose="020B0604020202020204" pitchFamily="34" charset="0"/>
              <a:buChar char="•"/>
            </a:pPr>
            <a:r>
              <a:rPr lang="en-US">
                <a:latin typeface="Arial"/>
                <a:cs typeface="Arial"/>
              </a:rPr>
              <a:t>Overworked</a:t>
            </a:r>
          </a:p>
          <a:p>
            <a:pPr marL="558165" indent="-456565"/>
            <a:r>
              <a:rPr lang="en-US">
                <a:latin typeface="Arial"/>
                <a:cs typeface="Arial"/>
              </a:rPr>
              <a:t>Lacking psychological safety? </a:t>
            </a:r>
            <a:endParaRPr lang="en-US"/>
          </a:p>
        </p:txBody>
      </p:sp>
      <p:sp>
        <p:nvSpPr>
          <p:cNvPr id="3" name="Title 2">
            <a:extLst>
              <a:ext uri="{FF2B5EF4-FFF2-40B4-BE49-F238E27FC236}">
                <a16:creationId xmlns:a16="http://schemas.microsoft.com/office/drawing/2014/main" id="{08D44E04-88EF-E140-9E3D-7667DCFEB4E6}"/>
              </a:ext>
            </a:extLst>
          </p:cNvPr>
          <p:cNvSpPr>
            <a:spLocks noGrp="1"/>
          </p:cNvSpPr>
          <p:nvPr>
            <p:ph type="title"/>
          </p:nvPr>
        </p:nvSpPr>
        <p:spPr>
          <a:xfrm>
            <a:off x="838200" y="681037"/>
            <a:ext cx="10515600" cy="1325563"/>
          </a:xfrm>
        </p:spPr>
        <p:txBody>
          <a:bodyPr>
            <a:normAutofit/>
          </a:bodyPr>
          <a:lstStyle/>
          <a:p>
            <a:r>
              <a:rPr lang="en-US">
                <a:latin typeface="Arial"/>
                <a:cs typeface="Arial"/>
              </a:rPr>
              <a:t>Do these approaches contribute </a:t>
            </a:r>
            <a:br>
              <a:rPr lang="en-US">
                <a:latin typeface="Arial"/>
                <a:cs typeface="Arial"/>
              </a:rPr>
            </a:br>
            <a:r>
              <a:rPr lang="en-US">
                <a:latin typeface="Arial"/>
                <a:cs typeface="Arial"/>
              </a:rPr>
              <a:t>to a workforce that is: </a:t>
            </a:r>
            <a:endParaRPr lang="en-US"/>
          </a:p>
        </p:txBody>
      </p:sp>
    </p:spTree>
    <p:extLst>
      <p:ext uri="{BB962C8B-B14F-4D97-AF65-F5344CB8AC3E}">
        <p14:creationId xmlns:p14="http://schemas.microsoft.com/office/powerpoint/2010/main" val="2176832921"/>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52E920D-BE84-662B-0523-FE2498FBCD49}"/>
              </a:ext>
            </a:extLst>
          </p:cNvPr>
          <p:cNvSpPr txBox="1">
            <a:spLocks noGrp="1"/>
          </p:cNvSpPr>
          <p:nvPr>
            <p:ph type="title" idx="4294967295"/>
          </p:nvPr>
        </p:nvSpPr>
        <p:spPr>
          <a:xfrm>
            <a:off x="667512" y="2146892"/>
            <a:ext cx="5428488" cy="294436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7500"/>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accent1"/>
                </a:solidFill>
                <a:effectLst/>
                <a:uLnTx/>
                <a:uFillTx/>
                <a:latin typeface="Arial"/>
                <a:ea typeface="+mj-ea"/>
                <a:cs typeface="Arial"/>
              </a:rPr>
              <a:t>Is our history teaching us that we need to do things differently? </a:t>
            </a:r>
            <a:endParaRPr kumimoji="0" lang="en-US" sz="44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853890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CF35ACF-3948-42BE-AB85-D572AD0C1F8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0AB2B7-A222-44FF-B180-C8F0FD623967}" type="slidenum">
              <a:rPr kumimoji="0" lang="en-CA"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CA"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24" name="Group 23" descr="A circular table that includes information for Safety measurement and Monitoring. ">
            <a:extLst>
              <a:ext uri="{FF2B5EF4-FFF2-40B4-BE49-F238E27FC236}">
                <a16:creationId xmlns:a16="http://schemas.microsoft.com/office/drawing/2014/main" id="{D52380A5-1DE3-3BE9-2C2B-B8B5C7A32362}"/>
              </a:ext>
            </a:extLst>
          </p:cNvPr>
          <p:cNvGrpSpPr/>
          <p:nvPr/>
        </p:nvGrpSpPr>
        <p:grpSpPr>
          <a:xfrm>
            <a:off x="558977" y="776181"/>
            <a:ext cx="5537023" cy="5033956"/>
            <a:chOff x="735439" y="473046"/>
            <a:chExt cx="5537023" cy="5033956"/>
          </a:xfrm>
        </p:grpSpPr>
        <p:sp>
          <p:nvSpPr>
            <p:cNvPr id="10" name="Oval 9">
              <a:extLst>
                <a:ext uri="{FF2B5EF4-FFF2-40B4-BE49-F238E27FC236}">
                  <a16:creationId xmlns:a16="http://schemas.microsoft.com/office/drawing/2014/main" id="{7ED7599A-A2C7-6C9E-E975-E61DA183CE8B}"/>
                </a:ext>
              </a:extLst>
            </p:cNvPr>
            <p:cNvSpPr/>
            <p:nvPr/>
          </p:nvSpPr>
          <p:spPr>
            <a:xfrm>
              <a:off x="1713711" y="1347962"/>
              <a:ext cx="3565002" cy="3565002"/>
            </a:xfrm>
            <a:prstGeom prst="ellipse">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a:extLst>
                <a:ext uri="{FF2B5EF4-FFF2-40B4-BE49-F238E27FC236}">
                  <a16:creationId xmlns:a16="http://schemas.microsoft.com/office/drawing/2014/main" id="{04A7EEEF-B50C-4BF9-CF2B-955FDC35E1FB}"/>
                </a:ext>
              </a:extLst>
            </p:cNvPr>
            <p:cNvGrpSpPr/>
            <p:nvPr/>
          </p:nvGrpSpPr>
          <p:grpSpPr>
            <a:xfrm>
              <a:off x="2750754" y="473046"/>
              <a:ext cx="1533516" cy="1533516"/>
              <a:chOff x="2750754" y="473046"/>
              <a:chExt cx="1533516" cy="1533516"/>
            </a:xfrm>
          </p:grpSpPr>
          <p:sp>
            <p:nvSpPr>
              <p:cNvPr id="2" name="Teardrop 1">
                <a:extLst>
                  <a:ext uri="{FF2B5EF4-FFF2-40B4-BE49-F238E27FC236}">
                    <a16:creationId xmlns:a16="http://schemas.microsoft.com/office/drawing/2014/main" id="{DFF4FBBC-02CF-04E0-8C05-FB8B45EE1593}"/>
                  </a:ext>
                </a:extLst>
              </p:cNvPr>
              <p:cNvSpPr/>
              <p:nvPr/>
            </p:nvSpPr>
            <p:spPr>
              <a:xfrm rot="8100000">
                <a:off x="2750754" y="473046"/>
                <a:ext cx="1533516" cy="1533516"/>
              </a:xfrm>
              <a:prstGeom prst="teardrop">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EC40BD23-54B7-A5D7-FB31-AD29F1D214DC}"/>
                  </a:ext>
                </a:extLst>
              </p:cNvPr>
              <p:cNvSpPr txBox="1"/>
              <p:nvPr/>
            </p:nvSpPr>
            <p:spPr>
              <a:xfrm>
                <a:off x="2854510" y="808119"/>
                <a:ext cx="1345240" cy="923330"/>
              </a:xfrm>
              <a:prstGeom prst="rect">
                <a:avLst/>
              </a:prstGeom>
              <a:noFill/>
            </p:spPr>
            <p:txBody>
              <a:bodyPr wrap="none" rtlCol="0">
                <a:spAutoFit/>
              </a:bodyPr>
              <a:lstStyle/>
              <a:p>
                <a:pPr algn="ctr"/>
                <a:r>
                  <a:rPr lang="en-US" b="1" dirty="0">
                    <a:solidFill>
                      <a:schemeClr val="bg1"/>
                    </a:solidFill>
                  </a:rPr>
                  <a:t>Past Harm</a:t>
                </a:r>
              </a:p>
              <a:p>
                <a:pPr algn="ctr"/>
                <a:r>
                  <a:rPr lang="en-US" sz="1200" dirty="0">
                    <a:solidFill>
                      <a:schemeClr val="bg1"/>
                    </a:solidFill>
                  </a:rPr>
                  <a:t>Has patient care </a:t>
                </a:r>
                <a:br>
                  <a:rPr lang="en-US" sz="1200" dirty="0">
                    <a:solidFill>
                      <a:schemeClr val="bg1"/>
                    </a:solidFill>
                  </a:rPr>
                </a:br>
                <a:r>
                  <a:rPr lang="en-US" sz="1200" dirty="0">
                    <a:solidFill>
                      <a:schemeClr val="bg1"/>
                    </a:solidFill>
                  </a:rPr>
                  <a:t>been safe in </a:t>
                </a:r>
              </a:p>
              <a:p>
                <a:pPr algn="ctr"/>
                <a:r>
                  <a:rPr lang="en-US" sz="1200" dirty="0">
                    <a:solidFill>
                      <a:schemeClr val="bg1"/>
                    </a:solidFill>
                  </a:rPr>
                  <a:t>the past?</a:t>
                </a:r>
              </a:p>
            </p:txBody>
          </p:sp>
        </p:grpSp>
        <p:grpSp>
          <p:nvGrpSpPr>
            <p:cNvPr id="21" name="Group 20">
              <a:extLst>
                <a:ext uri="{FF2B5EF4-FFF2-40B4-BE49-F238E27FC236}">
                  <a16:creationId xmlns:a16="http://schemas.microsoft.com/office/drawing/2014/main" id="{77F2617E-736E-1157-1157-AE1F77EE143B}"/>
                </a:ext>
              </a:extLst>
            </p:cNvPr>
            <p:cNvGrpSpPr/>
            <p:nvPr/>
          </p:nvGrpSpPr>
          <p:grpSpPr>
            <a:xfrm>
              <a:off x="4738946" y="2126344"/>
              <a:ext cx="1533516" cy="1533516"/>
              <a:chOff x="4738946" y="2126344"/>
              <a:chExt cx="1533516" cy="1533516"/>
            </a:xfrm>
          </p:grpSpPr>
          <p:sp>
            <p:nvSpPr>
              <p:cNvPr id="3" name="Teardrop 2">
                <a:extLst>
                  <a:ext uri="{FF2B5EF4-FFF2-40B4-BE49-F238E27FC236}">
                    <a16:creationId xmlns:a16="http://schemas.microsoft.com/office/drawing/2014/main" id="{03359EF7-4729-104C-CD84-F7F5AC07DCC5}"/>
                  </a:ext>
                </a:extLst>
              </p:cNvPr>
              <p:cNvSpPr/>
              <p:nvPr/>
            </p:nvSpPr>
            <p:spPr>
              <a:xfrm rot="13500000">
                <a:off x="4738946" y="2126344"/>
                <a:ext cx="1533516" cy="1533516"/>
              </a:xfrm>
              <a:prstGeom prst="teardrop">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5D119E5F-A002-4D48-AD0C-CB9BF13FEB60}"/>
                  </a:ext>
                </a:extLst>
              </p:cNvPr>
              <p:cNvSpPr txBox="1"/>
              <p:nvPr/>
            </p:nvSpPr>
            <p:spPr>
              <a:xfrm>
                <a:off x="4853494" y="2389582"/>
                <a:ext cx="1274708" cy="1107996"/>
              </a:xfrm>
              <a:prstGeom prst="rect">
                <a:avLst/>
              </a:prstGeom>
              <a:noFill/>
            </p:spPr>
            <p:txBody>
              <a:bodyPr wrap="none" rtlCol="0">
                <a:spAutoFit/>
              </a:bodyPr>
              <a:lstStyle/>
              <a:p>
                <a:pPr algn="ctr"/>
                <a:r>
                  <a:rPr lang="en-US" b="1" dirty="0">
                    <a:solidFill>
                      <a:schemeClr val="bg1"/>
                    </a:solidFill>
                  </a:rPr>
                  <a:t>Reliability</a:t>
                </a:r>
              </a:p>
              <a:p>
                <a:pPr algn="ctr"/>
                <a:r>
                  <a:rPr lang="en-US" sz="1200" dirty="0">
                    <a:solidFill>
                      <a:schemeClr val="bg1"/>
                    </a:solidFill>
                  </a:rPr>
                  <a:t>Are our clinical </a:t>
                </a:r>
                <a:br>
                  <a:rPr lang="en-US" sz="1200" dirty="0">
                    <a:solidFill>
                      <a:schemeClr val="bg1"/>
                    </a:solidFill>
                  </a:rPr>
                </a:br>
                <a:r>
                  <a:rPr lang="en-US" sz="1200" dirty="0">
                    <a:solidFill>
                      <a:schemeClr val="bg1"/>
                    </a:solidFill>
                  </a:rPr>
                  <a:t>systems &amp; </a:t>
                </a:r>
                <a:br>
                  <a:rPr lang="en-US" sz="1200" dirty="0">
                    <a:solidFill>
                      <a:schemeClr val="bg1"/>
                    </a:solidFill>
                  </a:rPr>
                </a:br>
                <a:r>
                  <a:rPr lang="en-US" sz="1200" dirty="0">
                    <a:solidFill>
                      <a:schemeClr val="bg1"/>
                    </a:solidFill>
                  </a:rPr>
                  <a:t>processes </a:t>
                </a:r>
                <a:br>
                  <a:rPr lang="en-US" sz="1200" dirty="0">
                    <a:solidFill>
                      <a:schemeClr val="bg1"/>
                    </a:solidFill>
                  </a:rPr>
                </a:br>
                <a:r>
                  <a:rPr lang="en-US" sz="1200" dirty="0">
                    <a:solidFill>
                      <a:schemeClr val="bg1"/>
                    </a:solidFill>
                  </a:rPr>
                  <a:t>reliable?</a:t>
                </a:r>
              </a:p>
            </p:txBody>
          </p:sp>
        </p:grpSp>
        <p:grpSp>
          <p:nvGrpSpPr>
            <p:cNvPr id="20" name="Group 19">
              <a:extLst>
                <a:ext uri="{FF2B5EF4-FFF2-40B4-BE49-F238E27FC236}">
                  <a16:creationId xmlns:a16="http://schemas.microsoft.com/office/drawing/2014/main" id="{AE617B80-5CDF-7B45-74A6-94B11F663368}"/>
                </a:ext>
              </a:extLst>
            </p:cNvPr>
            <p:cNvGrpSpPr/>
            <p:nvPr/>
          </p:nvGrpSpPr>
          <p:grpSpPr>
            <a:xfrm>
              <a:off x="4107718" y="3973486"/>
              <a:ext cx="1533516" cy="1533516"/>
              <a:chOff x="4107718" y="3973486"/>
              <a:chExt cx="1533516" cy="1533516"/>
            </a:xfrm>
          </p:grpSpPr>
          <p:sp>
            <p:nvSpPr>
              <p:cNvPr id="5" name="Teardrop 4">
                <a:extLst>
                  <a:ext uri="{FF2B5EF4-FFF2-40B4-BE49-F238E27FC236}">
                    <a16:creationId xmlns:a16="http://schemas.microsoft.com/office/drawing/2014/main" id="{8353F39A-4A00-2080-0CCA-88B5FC4E08F8}"/>
                  </a:ext>
                </a:extLst>
              </p:cNvPr>
              <p:cNvSpPr/>
              <p:nvPr/>
            </p:nvSpPr>
            <p:spPr>
              <a:xfrm rot="16200000">
                <a:off x="4107718" y="3973486"/>
                <a:ext cx="1533516" cy="1533516"/>
              </a:xfrm>
              <a:prstGeom prst="teardrop">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AA097DE-79F7-2631-49DD-BCD65C902E80}"/>
                  </a:ext>
                </a:extLst>
              </p:cNvPr>
              <p:cNvSpPr txBox="1"/>
              <p:nvPr/>
            </p:nvSpPr>
            <p:spPr>
              <a:xfrm>
                <a:off x="4203063" y="4248362"/>
                <a:ext cx="1316386" cy="892552"/>
              </a:xfrm>
              <a:prstGeom prst="rect">
                <a:avLst/>
              </a:prstGeom>
              <a:noFill/>
            </p:spPr>
            <p:txBody>
              <a:bodyPr wrap="none" rtlCol="0">
                <a:spAutoFit/>
              </a:bodyPr>
              <a:lstStyle/>
              <a:p>
                <a:pPr algn="ctr"/>
                <a:r>
                  <a:rPr lang="en-US" sz="1400" b="1" dirty="0">
                    <a:solidFill>
                      <a:schemeClr val="bg1"/>
                    </a:solidFill>
                  </a:rPr>
                  <a:t>Sensitivity </a:t>
                </a:r>
                <a:br>
                  <a:rPr lang="en-US" sz="1400" b="1" dirty="0">
                    <a:solidFill>
                      <a:schemeClr val="bg1"/>
                    </a:solidFill>
                  </a:rPr>
                </a:br>
                <a:r>
                  <a:rPr lang="en-US" sz="1400" b="1" dirty="0">
                    <a:solidFill>
                      <a:schemeClr val="bg1"/>
                    </a:solidFill>
                  </a:rPr>
                  <a:t>to operations</a:t>
                </a:r>
              </a:p>
              <a:p>
                <a:pPr algn="ctr"/>
                <a:r>
                  <a:rPr lang="en-US" sz="1200" dirty="0">
                    <a:solidFill>
                      <a:schemeClr val="bg1"/>
                    </a:solidFill>
                  </a:rPr>
                  <a:t>Is care </a:t>
                </a:r>
                <a:br>
                  <a:rPr lang="en-US" sz="1200" dirty="0">
                    <a:solidFill>
                      <a:schemeClr val="bg1"/>
                    </a:solidFill>
                  </a:rPr>
                </a:br>
                <a:r>
                  <a:rPr lang="en-US" sz="1200" dirty="0">
                    <a:solidFill>
                      <a:schemeClr val="bg1"/>
                    </a:solidFill>
                  </a:rPr>
                  <a:t>safe today?</a:t>
                </a:r>
              </a:p>
            </p:txBody>
          </p:sp>
        </p:grpSp>
        <p:grpSp>
          <p:nvGrpSpPr>
            <p:cNvPr id="19" name="Group 18">
              <a:extLst>
                <a:ext uri="{FF2B5EF4-FFF2-40B4-BE49-F238E27FC236}">
                  <a16:creationId xmlns:a16="http://schemas.microsoft.com/office/drawing/2014/main" id="{F5D505CB-5C1B-07EE-4E67-118E7B9C0238}"/>
                </a:ext>
              </a:extLst>
            </p:cNvPr>
            <p:cNvGrpSpPr/>
            <p:nvPr/>
          </p:nvGrpSpPr>
          <p:grpSpPr>
            <a:xfrm>
              <a:off x="1502197" y="3973486"/>
              <a:ext cx="1533516" cy="1533516"/>
              <a:chOff x="1502197" y="3973486"/>
              <a:chExt cx="1533516" cy="1533516"/>
            </a:xfrm>
          </p:grpSpPr>
          <p:sp>
            <p:nvSpPr>
              <p:cNvPr id="7" name="Teardrop 6">
                <a:extLst>
                  <a:ext uri="{FF2B5EF4-FFF2-40B4-BE49-F238E27FC236}">
                    <a16:creationId xmlns:a16="http://schemas.microsoft.com/office/drawing/2014/main" id="{F95658AD-6249-3985-E177-98841D6B69EB}"/>
                  </a:ext>
                </a:extLst>
              </p:cNvPr>
              <p:cNvSpPr/>
              <p:nvPr/>
            </p:nvSpPr>
            <p:spPr>
              <a:xfrm>
                <a:off x="1502197" y="3973486"/>
                <a:ext cx="1533516" cy="1533516"/>
              </a:xfrm>
              <a:prstGeom prst="teardrop">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A204D79-0F0C-8067-32D2-D595C2001A72}"/>
                  </a:ext>
                </a:extLst>
              </p:cNvPr>
              <p:cNvSpPr txBox="1"/>
              <p:nvPr/>
            </p:nvSpPr>
            <p:spPr>
              <a:xfrm>
                <a:off x="1586438" y="4285837"/>
                <a:ext cx="1408020" cy="892552"/>
              </a:xfrm>
              <a:prstGeom prst="rect">
                <a:avLst/>
              </a:prstGeom>
              <a:noFill/>
            </p:spPr>
            <p:txBody>
              <a:bodyPr wrap="none" rtlCol="0">
                <a:spAutoFit/>
              </a:bodyPr>
              <a:lstStyle/>
              <a:p>
                <a:pPr algn="ctr"/>
                <a:r>
                  <a:rPr lang="en-US" sz="1400" b="1" dirty="0">
                    <a:solidFill>
                      <a:schemeClr val="bg1"/>
                    </a:solidFill>
                  </a:rPr>
                  <a:t>Anticipation </a:t>
                </a:r>
                <a:br>
                  <a:rPr lang="en-US" sz="1400" b="1" dirty="0">
                    <a:solidFill>
                      <a:schemeClr val="bg1"/>
                    </a:solidFill>
                  </a:rPr>
                </a:br>
                <a:r>
                  <a:rPr lang="en-US" sz="1400" b="1" dirty="0">
                    <a:solidFill>
                      <a:schemeClr val="bg1"/>
                    </a:solidFill>
                  </a:rPr>
                  <a:t>&amp; Preparedness</a:t>
                </a:r>
              </a:p>
              <a:p>
                <a:pPr algn="ctr"/>
                <a:r>
                  <a:rPr lang="en-US" sz="1200" dirty="0">
                    <a:solidFill>
                      <a:schemeClr val="bg1"/>
                    </a:solidFill>
                  </a:rPr>
                  <a:t>Will care be safe </a:t>
                </a:r>
                <a:br>
                  <a:rPr lang="en-US" sz="1200" dirty="0">
                    <a:solidFill>
                      <a:schemeClr val="bg1"/>
                    </a:solidFill>
                  </a:rPr>
                </a:br>
                <a:r>
                  <a:rPr lang="en-US" sz="1200" dirty="0">
                    <a:solidFill>
                      <a:schemeClr val="bg1"/>
                    </a:solidFill>
                  </a:rPr>
                  <a:t>in the future?</a:t>
                </a:r>
              </a:p>
            </p:txBody>
          </p:sp>
        </p:grpSp>
        <p:grpSp>
          <p:nvGrpSpPr>
            <p:cNvPr id="18" name="Group 17">
              <a:extLst>
                <a:ext uri="{FF2B5EF4-FFF2-40B4-BE49-F238E27FC236}">
                  <a16:creationId xmlns:a16="http://schemas.microsoft.com/office/drawing/2014/main" id="{B863711E-E742-BB2E-7EC9-0C2D72B76FA3}"/>
                </a:ext>
              </a:extLst>
            </p:cNvPr>
            <p:cNvGrpSpPr/>
            <p:nvPr/>
          </p:nvGrpSpPr>
          <p:grpSpPr>
            <a:xfrm>
              <a:off x="735439" y="2126344"/>
              <a:ext cx="1558271" cy="1533516"/>
              <a:chOff x="735439" y="2126344"/>
              <a:chExt cx="1558271" cy="1533516"/>
            </a:xfrm>
          </p:grpSpPr>
          <p:sp>
            <p:nvSpPr>
              <p:cNvPr id="9" name="Teardrop 8">
                <a:extLst>
                  <a:ext uri="{FF2B5EF4-FFF2-40B4-BE49-F238E27FC236}">
                    <a16:creationId xmlns:a16="http://schemas.microsoft.com/office/drawing/2014/main" id="{EC6FFEC7-5D7C-65A5-4287-EBB342FD493F}"/>
                  </a:ext>
                </a:extLst>
              </p:cNvPr>
              <p:cNvSpPr/>
              <p:nvPr/>
            </p:nvSpPr>
            <p:spPr>
              <a:xfrm rot="2405514">
                <a:off x="735439" y="2126344"/>
                <a:ext cx="1533516" cy="1533516"/>
              </a:xfrm>
              <a:prstGeom prst="teardrop">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D602F426-5ED7-EFC8-E619-DE5F4BF06CE8}"/>
                  </a:ext>
                </a:extLst>
              </p:cNvPr>
              <p:cNvSpPr txBox="1"/>
              <p:nvPr/>
            </p:nvSpPr>
            <p:spPr>
              <a:xfrm>
                <a:off x="788170" y="2434552"/>
                <a:ext cx="1505540" cy="892552"/>
              </a:xfrm>
              <a:prstGeom prst="rect">
                <a:avLst/>
              </a:prstGeom>
              <a:noFill/>
            </p:spPr>
            <p:txBody>
              <a:bodyPr wrap="none" rtlCol="0">
                <a:spAutoFit/>
              </a:bodyPr>
              <a:lstStyle/>
              <a:p>
                <a:pPr algn="ctr"/>
                <a:r>
                  <a:rPr lang="en-US" sz="1400" b="1" dirty="0">
                    <a:solidFill>
                      <a:schemeClr val="bg1"/>
                    </a:solidFill>
                  </a:rPr>
                  <a:t>Integration</a:t>
                </a:r>
                <a:br>
                  <a:rPr lang="en-US" sz="1400" b="1" dirty="0">
                    <a:solidFill>
                      <a:schemeClr val="bg1"/>
                    </a:solidFill>
                  </a:rPr>
                </a:br>
                <a:r>
                  <a:rPr lang="en-US" sz="1400" b="1" dirty="0">
                    <a:solidFill>
                      <a:schemeClr val="bg1"/>
                    </a:solidFill>
                  </a:rPr>
                  <a:t>&amp; learning</a:t>
                </a:r>
              </a:p>
              <a:p>
                <a:pPr algn="ctr"/>
                <a:r>
                  <a:rPr lang="en-US" sz="1200" dirty="0">
                    <a:solidFill>
                      <a:schemeClr val="bg1"/>
                    </a:solidFill>
                  </a:rPr>
                  <a:t>Are we responding </a:t>
                </a:r>
                <a:br>
                  <a:rPr lang="en-US" sz="1200" dirty="0">
                    <a:solidFill>
                      <a:schemeClr val="bg1"/>
                    </a:solidFill>
                  </a:rPr>
                </a:br>
                <a:r>
                  <a:rPr lang="en-US" sz="1200" dirty="0">
                    <a:solidFill>
                      <a:schemeClr val="bg1"/>
                    </a:solidFill>
                  </a:rPr>
                  <a:t>and improving</a:t>
                </a:r>
              </a:p>
            </p:txBody>
          </p:sp>
        </p:grpSp>
        <p:grpSp>
          <p:nvGrpSpPr>
            <p:cNvPr id="23" name="Group 22">
              <a:extLst>
                <a:ext uri="{FF2B5EF4-FFF2-40B4-BE49-F238E27FC236}">
                  <a16:creationId xmlns:a16="http://schemas.microsoft.com/office/drawing/2014/main" id="{E01E1FEB-BD25-2591-F809-1158314D66D7}"/>
                </a:ext>
              </a:extLst>
            </p:cNvPr>
            <p:cNvGrpSpPr/>
            <p:nvPr/>
          </p:nvGrpSpPr>
          <p:grpSpPr>
            <a:xfrm>
              <a:off x="2784179" y="2426978"/>
              <a:ext cx="1424066" cy="1424066"/>
              <a:chOff x="2784179" y="2426978"/>
              <a:chExt cx="1424066" cy="1424066"/>
            </a:xfrm>
          </p:grpSpPr>
          <p:sp>
            <p:nvSpPr>
              <p:cNvPr id="11" name="Oval 10">
                <a:extLst>
                  <a:ext uri="{FF2B5EF4-FFF2-40B4-BE49-F238E27FC236}">
                    <a16:creationId xmlns:a16="http://schemas.microsoft.com/office/drawing/2014/main" id="{07F9B0B3-0E60-00EE-D971-626970066C90}"/>
                  </a:ext>
                </a:extLst>
              </p:cNvPr>
              <p:cNvSpPr/>
              <p:nvPr/>
            </p:nvSpPr>
            <p:spPr>
              <a:xfrm>
                <a:off x="2784179" y="2426978"/>
                <a:ext cx="1424066" cy="1424066"/>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F93DBAB6-12BE-37E5-52AC-CFC61E874336}"/>
                  </a:ext>
                </a:extLst>
              </p:cNvPr>
              <p:cNvSpPr txBox="1"/>
              <p:nvPr/>
            </p:nvSpPr>
            <p:spPr>
              <a:xfrm>
                <a:off x="2884644" y="2794315"/>
                <a:ext cx="1225015" cy="646331"/>
              </a:xfrm>
              <a:prstGeom prst="rect">
                <a:avLst/>
              </a:prstGeom>
              <a:noFill/>
            </p:spPr>
            <p:txBody>
              <a:bodyPr wrap="none" rtlCol="0">
                <a:spAutoFit/>
              </a:bodyPr>
              <a:lstStyle/>
              <a:p>
                <a:pPr algn="ctr"/>
                <a:r>
                  <a:rPr lang="en-US" sz="1200" b="1" dirty="0">
                    <a:solidFill>
                      <a:schemeClr val="bg1"/>
                    </a:solidFill>
                  </a:rPr>
                  <a:t>Safety</a:t>
                </a:r>
              </a:p>
              <a:p>
                <a:pPr algn="ctr"/>
                <a:r>
                  <a:rPr lang="en-US" sz="1200" b="1" dirty="0">
                    <a:solidFill>
                      <a:schemeClr val="bg1"/>
                    </a:solidFill>
                  </a:rPr>
                  <a:t>measurement </a:t>
                </a:r>
                <a:br>
                  <a:rPr lang="en-US" sz="1200" b="1" dirty="0">
                    <a:solidFill>
                      <a:schemeClr val="bg1"/>
                    </a:solidFill>
                  </a:rPr>
                </a:br>
                <a:r>
                  <a:rPr lang="en-US" sz="1200" b="1" dirty="0">
                    <a:solidFill>
                      <a:schemeClr val="bg1"/>
                    </a:solidFill>
                  </a:rPr>
                  <a:t>&amp; Monitoring</a:t>
                </a:r>
              </a:p>
            </p:txBody>
          </p:sp>
        </p:grpSp>
      </p:grpSp>
      <p:sp>
        <p:nvSpPr>
          <p:cNvPr id="8" name="Title 7">
            <a:extLst>
              <a:ext uri="{FF2B5EF4-FFF2-40B4-BE49-F238E27FC236}">
                <a16:creationId xmlns:a16="http://schemas.microsoft.com/office/drawing/2014/main" id="{545BD0FE-EC1C-4921-B241-B0CAD98488A2}"/>
              </a:ext>
            </a:extLst>
          </p:cNvPr>
          <p:cNvSpPr txBox="1">
            <a:spLocks noGrp="1"/>
          </p:cNvSpPr>
          <p:nvPr>
            <p:ph type="title" idx="4294967295"/>
          </p:nvPr>
        </p:nvSpPr>
        <p:spPr>
          <a:xfrm>
            <a:off x="6590063" y="2075456"/>
            <a:ext cx="4763737" cy="1938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Measurement and Monitoring of Safety Framework</a:t>
            </a:r>
          </a:p>
        </p:txBody>
      </p:sp>
    </p:spTree>
    <p:extLst>
      <p:ext uri="{BB962C8B-B14F-4D97-AF65-F5344CB8AC3E}">
        <p14:creationId xmlns:p14="http://schemas.microsoft.com/office/powerpoint/2010/main" val="3819165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DABD776-33BD-FA33-BC0E-94B145EEA31F}"/>
              </a:ext>
            </a:extLst>
          </p:cNvPr>
          <p:cNvSpPr>
            <a:spLocks noGrp="1"/>
          </p:cNvSpPr>
          <p:nvPr>
            <p:ph type="sldNum" sz="quarter" idx="12"/>
          </p:nvPr>
        </p:nvSpPr>
        <p:spPr/>
        <p:txBody>
          <a:bodyPr/>
          <a:lstStyle/>
          <a:p>
            <a:fld id="{7D0AB2B7-A222-44FF-B180-C8F0FD623967}" type="slidenum">
              <a:rPr lang="en-CA" smtClean="0"/>
              <a:t>14</a:t>
            </a:fld>
            <a:endParaRPr lang="en-CA"/>
          </a:p>
        </p:txBody>
      </p:sp>
      <p:pic>
        <p:nvPicPr>
          <p:cNvPr id="9" name="Picture 8" descr="A graphic of two patient safety guides. Image text: Rethinking Patient Safety. A discussion Guide for Patients, Healthcare Providers, and Leaders&#10;">
            <a:extLst>
              <a:ext uri="{FF2B5EF4-FFF2-40B4-BE49-F238E27FC236}">
                <a16:creationId xmlns:a16="http://schemas.microsoft.com/office/drawing/2014/main" id="{4419C0A2-9995-EE28-1EC9-F74B4CA34E09}"/>
              </a:ext>
            </a:extLst>
          </p:cNvPr>
          <p:cNvPicPr>
            <a:picLocks noChangeAspect="1"/>
          </p:cNvPicPr>
          <p:nvPr/>
        </p:nvPicPr>
        <p:blipFill>
          <a:blip r:embed="rId3"/>
          <a:srcRect/>
          <a:stretch/>
        </p:blipFill>
        <p:spPr>
          <a:xfrm>
            <a:off x="-69272" y="-38966"/>
            <a:ext cx="12330544" cy="6935931"/>
          </a:xfrm>
          <a:prstGeom prst="rect">
            <a:avLst/>
          </a:prstGeom>
        </p:spPr>
      </p:pic>
      <p:sp>
        <p:nvSpPr>
          <p:cNvPr id="11" name="TextBox 10">
            <a:extLst>
              <a:ext uri="{FF2B5EF4-FFF2-40B4-BE49-F238E27FC236}">
                <a16:creationId xmlns:a16="http://schemas.microsoft.com/office/drawing/2014/main" id="{1847E5D5-D147-22E7-73A9-20420945B131}"/>
              </a:ext>
            </a:extLst>
          </p:cNvPr>
          <p:cNvSpPr txBox="1"/>
          <p:nvPr/>
        </p:nvSpPr>
        <p:spPr>
          <a:xfrm>
            <a:off x="422563" y="3082393"/>
            <a:ext cx="5167746" cy="36009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chemeClr val="bg1"/>
                </a:solidFill>
              </a:rPr>
              <a:t>Everyone contributes </a:t>
            </a:r>
            <a:br>
              <a:rPr lang="en-US" sz="2800" b="1" dirty="0">
                <a:solidFill>
                  <a:schemeClr val="bg1"/>
                </a:solidFill>
              </a:rPr>
            </a:br>
            <a:r>
              <a:rPr lang="en-US" sz="2800" b="1" dirty="0">
                <a:solidFill>
                  <a:schemeClr val="bg1"/>
                </a:solidFill>
              </a:rPr>
              <a:t>to patient safety.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b="1" dirty="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rPr>
              <a:t>Together we must learn and act to create safer care and reduce all forms of harm.</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b="1" dirty="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rPr>
              <a:t>ExploreSaferCare.ca</a:t>
            </a:r>
          </a:p>
          <a:p>
            <a:endParaRPr lang="en-CA" sz="2800" b="1" dirty="0">
              <a:solidFill>
                <a:schemeClr val="bg1"/>
              </a:solidFill>
            </a:endParaRPr>
          </a:p>
        </p:txBody>
      </p:sp>
      <p:sp>
        <p:nvSpPr>
          <p:cNvPr id="3" name="Title 2">
            <a:extLst>
              <a:ext uri="{FF2B5EF4-FFF2-40B4-BE49-F238E27FC236}">
                <a16:creationId xmlns:a16="http://schemas.microsoft.com/office/drawing/2014/main" id="{21C0995A-B58F-597E-874E-96D2AE532426}"/>
              </a:ext>
            </a:extLst>
          </p:cNvPr>
          <p:cNvSpPr>
            <a:spLocks noGrp="1"/>
          </p:cNvSpPr>
          <p:nvPr>
            <p:ph type="title"/>
          </p:nvPr>
        </p:nvSpPr>
        <p:spPr>
          <a:xfrm>
            <a:off x="554182" y="1594206"/>
            <a:ext cx="4904509" cy="1064445"/>
          </a:xfrm>
        </p:spPr>
        <p:txBody>
          <a:bodyPr>
            <a:normAutofit fontScale="90000"/>
          </a:bodyPr>
          <a:lstStyle/>
          <a:p>
            <a:pPr algn="ctr"/>
            <a:r>
              <a:rPr lang="en-CA" sz="4400" dirty="0">
                <a:solidFill>
                  <a:schemeClr val="bg1"/>
                </a:solidFill>
              </a:rPr>
              <a:t>Changing </a:t>
            </a:r>
            <a:r>
              <a:rPr lang="en-US" sz="4400" dirty="0">
                <a:solidFill>
                  <a:schemeClr val="bg1"/>
                </a:solidFill>
              </a:rPr>
              <a:t>the way we think about safety</a:t>
            </a:r>
            <a:endParaRPr lang="en-US" dirty="0">
              <a:solidFill>
                <a:schemeClr val="bg1"/>
              </a:solidFill>
            </a:endParaRPr>
          </a:p>
        </p:txBody>
      </p:sp>
    </p:spTree>
    <p:extLst>
      <p:ext uri="{BB962C8B-B14F-4D97-AF65-F5344CB8AC3E}">
        <p14:creationId xmlns:p14="http://schemas.microsoft.com/office/powerpoint/2010/main" val="1387693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4F939F25-FBA3-8736-D042-3E8A0F5672AD}"/>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0" y="-563652"/>
            <a:ext cx="12192000" cy="6858000"/>
          </a:xfrm>
          <a:prstGeom prst="rect">
            <a:avLst/>
          </a:prstGeom>
        </p:spPr>
      </p:pic>
      <p:sp>
        <p:nvSpPr>
          <p:cNvPr id="3" name="Slide Number Placeholder 2">
            <a:extLst>
              <a:ext uri="{FF2B5EF4-FFF2-40B4-BE49-F238E27FC236}">
                <a16:creationId xmlns:a16="http://schemas.microsoft.com/office/drawing/2014/main" id="{B49D6048-3980-4525-B012-586E7C7B66D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0AB2B7-A222-44FF-B180-C8F0FD623967}" type="slidenum">
              <a:rPr kumimoji="0" lang="en-CA"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CA"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9" name="Round Diagonal Corner Rectangle 28">
            <a:extLst>
              <a:ext uri="{FF2B5EF4-FFF2-40B4-BE49-F238E27FC236}">
                <a16:creationId xmlns:a16="http://schemas.microsoft.com/office/drawing/2014/main" id="{ED23CDDD-4E97-EDBD-849D-565F3409A983}"/>
              </a:ext>
            </a:extLst>
          </p:cNvPr>
          <p:cNvSpPr/>
          <p:nvPr/>
        </p:nvSpPr>
        <p:spPr>
          <a:xfrm>
            <a:off x="9085925" y="3540324"/>
            <a:ext cx="2739600" cy="583200"/>
          </a:xfrm>
          <a:prstGeom prst="round2Diag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t>Actively seeks contributions of patients and care partners</a:t>
            </a:r>
          </a:p>
        </p:txBody>
      </p:sp>
      <p:sp>
        <p:nvSpPr>
          <p:cNvPr id="30" name="Round Diagonal Corner Rectangle 29">
            <a:extLst>
              <a:ext uri="{FF2B5EF4-FFF2-40B4-BE49-F238E27FC236}">
                <a16:creationId xmlns:a16="http://schemas.microsoft.com/office/drawing/2014/main" id="{4E5F3F9B-78F4-BFF1-6446-CFD888B93A62}"/>
              </a:ext>
            </a:extLst>
          </p:cNvPr>
          <p:cNvSpPr/>
          <p:nvPr/>
        </p:nvSpPr>
        <p:spPr>
          <a:xfrm>
            <a:off x="9095937" y="2868168"/>
            <a:ext cx="2739600" cy="583200"/>
          </a:xfrm>
          <a:prstGeom prst="round2Diag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t>Safety huddles </a:t>
            </a:r>
            <a:br>
              <a:rPr lang="en-US" sz="1400" b="1"/>
            </a:br>
            <a:r>
              <a:rPr lang="en-US" sz="1400" b="1"/>
              <a:t>and safety conversations</a:t>
            </a:r>
          </a:p>
        </p:txBody>
      </p:sp>
      <p:sp>
        <p:nvSpPr>
          <p:cNvPr id="25" name="Round Diagonal Corner Rectangle 24">
            <a:extLst>
              <a:ext uri="{FF2B5EF4-FFF2-40B4-BE49-F238E27FC236}">
                <a16:creationId xmlns:a16="http://schemas.microsoft.com/office/drawing/2014/main" id="{2A30B264-0168-368F-2F22-400D5F0E6549}"/>
              </a:ext>
            </a:extLst>
          </p:cNvPr>
          <p:cNvSpPr/>
          <p:nvPr/>
        </p:nvSpPr>
        <p:spPr>
          <a:xfrm>
            <a:off x="9095937" y="2167060"/>
            <a:ext cx="2739600" cy="583200"/>
          </a:xfrm>
          <a:prstGeom prst="round2Diag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t>Coaching</a:t>
            </a:r>
          </a:p>
        </p:txBody>
      </p:sp>
      <p:sp>
        <p:nvSpPr>
          <p:cNvPr id="32" name="Round Diagonal Corner Rectangle 31">
            <a:extLst>
              <a:ext uri="{FF2B5EF4-FFF2-40B4-BE49-F238E27FC236}">
                <a16:creationId xmlns:a16="http://schemas.microsoft.com/office/drawing/2014/main" id="{2045FFCB-117B-D377-D472-3AB2427326D7}"/>
              </a:ext>
            </a:extLst>
          </p:cNvPr>
          <p:cNvSpPr/>
          <p:nvPr/>
        </p:nvSpPr>
        <p:spPr>
          <a:xfrm>
            <a:off x="9095937" y="1494562"/>
            <a:ext cx="2739600" cy="583200"/>
          </a:xfrm>
          <a:prstGeom prst="round2Diag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t>A way of thinking,  acting, responding</a:t>
            </a:r>
          </a:p>
        </p:txBody>
      </p:sp>
      <p:sp>
        <p:nvSpPr>
          <p:cNvPr id="28" name="Round Diagonal Corner Rectangle 27">
            <a:extLst>
              <a:ext uri="{FF2B5EF4-FFF2-40B4-BE49-F238E27FC236}">
                <a16:creationId xmlns:a16="http://schemas.microsoft.com/office/drawing/2014/main" id="{F8C6B518-D64F-4363-EE3F-ED2BBE6D66CC}"/>
              </a:ext>
            </a:extLst>
          </p:cNvPr>
          <p:cNvSpPr/>
          <p:nvPr/>
        </p:nvSpPr>
        <p:spPr>
          <a:xfrm>
            <a:off x="6235328" y="3549573"/>
            <a:ext cx="2739600" cy="583200"/>
          </a:xfrm>
          <a:prstGeom prst="round2Diag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1400" b="1"/>
              <a:t>Curiosity &amp; Inquiry</a:t>
            </a:r>
          </a:p>
        </p:txBody>
      </p:sp>
      <p:sp>
        <p:nvSpPr>
          <p:cNvPr id="31" name="Round Diagonal Corner Rectangle 30">
            <a:extLst>
              <a:ext uri="{FF2B5EF4-FFF2-40B4-BE49-F238E27FC236}">
                <a16:creationId xmlns:a16="http://schemas.microsoft.com/office/drawing/2014/main" id="{431B6641-EE0B-A53A-E505-CA071023CB07}"/>
              </a:ext>
            </a:extLst>
          </p:cNvPr>
          <p:cNvSpPr/>
          <p:nvPr/>
        </p:nvSpPr>
        <p:spPr>
          <a:xfrm>
            <a:off x="6235328" y="2869811"/>
            <a:ext cx="2739600" cy="583200"/>
          </a:xfrm>
          <a:prstGeom prst="round2Diag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1400" b="1" dirty="0"/>
              <a:t>Proactively </a:t>
            </a:r>
            <a:br>
              <a:rPr lang="en-US" sz="1400" b="1" dirty="0"/>
            </a:br>
            <a:r>
              <a:rPr lang="en-US" sz="1400" b="1" dirty="0"/>
              <a:t>takes action</a:t>
            </a:r>
          </a:p>
        </p:txBody>
      </p:sp>
      <p:sp>
        <p:nvSpPr>
          <p:cNvPr id="26" name="Round Diagonal Corner Rectangle 25">
            <a:extLst>
              <a:ext uri="{FF2B5EF4-FFF2-40B4-BE49-F238E27FC236}">
                <a16:creationId xmlns:a16="http://schemas.microsoft.com/office/drawing/2014/main" id="{55314F9E-33AD-4ADC-BB45-23E8183CF0F7}"/>
              </a:ext>
            </a:extLst>
          </p:cNvPr>
          <p:cNvSpPr/>
          <p:nvPr/>
        </p:nvSpPr>
        <p:spPr>
          <a:xfrm>
            <a:off x="6235328" y="2190049"/>
            <a:ext cx="2739600" cy="583200"/>
          </a:xfrm>
          <a:prstGeom prst="round2Diag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1400" b="1"/>
              <a:t>Listening, observing and perceiving</a:t>
            </a:r>
          </a:p>
        </p:txBody>
      </p:sp>
      <p:sp>
        <p:nvSpPr>
          <p:cNvPr id="27" name="Round Diagonal Corner Rectangle 26">
            <a:extLst>
              <a:ext uri="{FF2B5EF4-FFF2-40B4-BE49-F238E27FC236}">
                <a16:creationId xmlns:a16="http://schemas.microsoft.com/office/drawing/2014/main" id="{8187E08D-5434-0EC5-DE6E-E4FDB40D14AD}"/>
              </a:ext>
            </a:extLst>
          </p:cNvPr>
          <p:cNvSpPr/>
          <p:nvPr/>
        </p:nvSpPr>
        <p:spPr>
          <a:xfrm>
            <a:off x="6235328" y="1494562"/>
            <a:ext cx="2739600" cy="583200"/>
          </a:xfrm>
          <a:prstGeom prst="round2Diag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1400" b="1" dirty="0"/>
              <a:t>Everyone contributes to safety</a:t>
            </a:r>
          </a:p>
        </p:txBody>
      </p:sp>
      <p:sp>
        <p:nvSpPr>
          <p:cNvPr id="35" name="TextBox 34">
            <a:extLst>
              <a:ext uri="{FF2B5EF4-FFF2-40B4-BE49-F238E27FC236}">
                <a16:creationId xmlns:a16="http://schemas.microsoft.com/office/drawing/2014/main" id="{D0B2F6F2-4181-8ABA-2E22-A4706EE016FE}"/>
              </a:ext>
            </a:extLst>
          </p:cNvPr>
          <p:cNvSpPr txBox="1"/>
          <p:nvPr/>
        </p:nvSpPr>
        <p:spPr>
          <a:xfrm>
            <a:off x="6505030" y="816477"/>
            <a:ext cx="5230440" cy="584775"/>
          </a:xfrm>
          <a:prstGeom prst="rect">
            <a:avLst/>
          </a:prstGeom>
          <a:noFill/>
        </p:spPr>
        <p:txBody>
          <a:bodyPr wrap="square">
            <a:spAutoFit/>
          </a:bodyPr>
          <a:lstStyle/>
          <a:p>
            <a:pPr lvl="0" algn="ctr"/>
            <a:r>
              <a:rPr lang="en-US" sz="3200" b="1">
                <a:solidFill>
                  <a:schemeClr val="accent1"/>
                </a:solidFill>
              </a:rPr>
              <a:t>Creating Safety</a:t>
            </a:r>
          </a:p>
        </p:txBody>
      </p:sp>
      <p:sp>
        <p:nvSpPr>
          <p:cNvPr id="21" name="Round Diagonal Corner Rectangle 20">
            <a:extLst>
              <a:ext uri="{FF2B5EF4-FFF2-40B4-BE49-F238E27FC236}">
                <a16:creationId xmlns:a16="http://schemas.microsoft.com/office/drawing/2014/main" id="{0F0FDADF-3C42-EBFE-E2EB-E7961BD00A12}"/>
              </a:ext>
            </a:extLst>
          </p:cNvPr>
          <p:cNvSpPr/>
          <p:nvPr/>
        </p:nvSpPr>
        <p:spPr>
          <a:xfrm>
            <a:off x="3139266" y="3560117"/>
            <a:ext cx="2739600" cy="583200"/>
          </a:xfrm>
          <a:prstGeom prst="round2Diag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t>Policies, rules &amp; guidelines</a:t>
            </a:r>
          </a:p>
        </p:txBody>
      </p:sp>
      <p:sp>
        <p:nvSpPr>
          <p:cNvPr id="22" name="Round Diagonal Corner Rectangle 21">
            <a:extLst>
              <a:ext uri="{FF2B5EF4-FFF2-40B4-BE49-F238E27FC236}">
                <a16:creationId xmlns:a16="http://schemas.microsoft.com/office/drawing/2014/main" id="{446B1F3C-9D2C-7CB7-8893-2A78F3E11B21}"/>
              </a:ext>
            </a:extLst>
          </p:cNvPr>
          <p:cNvSpPr/>
          <p:nvPr/>
        </p:nvSpPr>
        <p:spPr>
          <a:xfrm>
            <a:off x="3139266" y="2879448"/>
            <a:ext cx="2739600" cy="583200"/>
          </a:xfrm>
          <a:prstGeom prst="round2Diag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t>Committees</a:t>
            </a:r>
          </a:p>
        </p:txBody>
      </p:sp>
      <p:sp>
        <p:nvSpPr>
          <p:cNvPr id="17" name="Round Diagonal Corner Rectangle 16">
            <a:extLst>
              <a:ext uri="{FF2B5EF4-FFF2-40B4-BE49-F238E27FC236}">
                <a16:creationId xmlns:a16="http://schemas.microsoft.com/office/drawing/2014/main" id="{C4A1E760-E276-1F4A-1014-5C67DE8DCDA5}"/>
              </a:ext>
            </a:extLst>
          </p:cNvPr>
          <p:cNvSpPr/>
          <p:nvPr/>
        </p:nvSpPr>
        <p:spPr>
          <a:xfrm>
            <a:off x="3139266" y="2190049"/>
            <a:ext cx="2739600" cy="583200"/>
          </a:xfrm>
          <a:prstGeom prst="round2Diag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t>Patient safety projects</a:t>
            </a:r>
          </a:p>
        </p:txBody>
      </p:sp>
      <p:sp>
        <p:nvSpPr>
          <p:cNvPr id="24" name="Round Diagonal Corner Rectangle 23">
            <a:extLst>
              <a:ext uri="{FF2B5EF4-FFF2-40B4-BE49-F238E27FC236}">
                <a16:creationId xmlns:a16="http://schemas.microsoft.com/office/drawing/2014/main" id="{D112A248-F4AE-565C-6DAB-C14BD9B8049D}"/>
              </a:ext>
            </a:extLst>
          </p:cNvPr>
          <p:cNvSpPr/>
          <p:nvPr/>
        </p:nvSpPr>
        <p:spPr>
          <a:xfrm>
            <a:off x="3139266" y="1509281"/>
            <a:ext cx="2739600" cy="583200"/>
          </a:xfrm>
          <a:prstGeom prst="round2Diag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t>Toolkits &amp; checklists</a:t>
            </a:r>
          </a:p>
        </p:txBody>
      </p:sp>
      <p:sp>
        <p:nvSpPr>
          <p:cNvPr id="20" name="Round Diagonal Corner Rectangle 19">
            <a:extLst>
              <a:ext uri="{FF2B5EF4-FFF2-40B4-BE49-F238E27FC236}">
                <a16:creationId xmlns:a16="http://schemas.microsoft.com/office/drawing/2014/main" id="{C475124E-D3ED-28FB-FC89-019E037B39BE}"/>
              </a:ext>
            </a:extLst>
          </p:cNvPr>
          <p:cNvSpPr/>
          <p:nvPr/>
        </p:nvSpPr>
        <p:spPr>
          <a:xfrm>
            <a:off x="277091" y="3564531"/>
            <a:ext cx="2739600" cy="584775"/>
          </a:xfrm>
          <a:prstGeom prst="round2Diag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1400" b="1" dirty="0"/>
              <a:t>Assurance &amp; accountability</a:t>
            </a:r>
          </a:p>
        </p:txBody>
      </p:sp>
      <p:sp>
        <p:nvSpPr>
          <p:cNvPr id="23" name="Round Diagonal Corner Rectangle 22">
            <a:extLst>
              <a:ext uri="{FF2B5EF4-FFF2-40B4-BE49-F238E27FC236}">
                <a16:creationId xmlns:a16="http://schemas.microsoft.com/office/drawing/2014/main" id="{CB05131A-4CA9-C0DD-FABD-DB4B595CE4E6}"/>
              </a:ext>
            </a:extLst>
          </p:cNvPr>
          <p:cNvSpPr/>
          <p:nvPr/>
        </p:nvSpPr>
        <p:spPr>
          <a:xfrm>
            <a:off x="277091" y="2879448"/>
            <a:ext cx="2741166" cy="584775"/>
          </a:xfrm>
          <a:prstGeom prst="round2Diag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t>Incident management</a:t>
            </a:r>
          </a:p>
        </p:txBody>
      </p:sp>
      <p:sp>
        <p:nvSpPr>
          <p:cNvPr id="18" name="Round Diagonal Corner Rectangle 17">
            <a:extLst>
              <a:ext uri="{FF2B5EF4-FFF2-40B4-BE49-F238E27FC236}">
                <a16:creationId xmlns:a16="http://schemas.microsoft.com/office/drawing/2014/main" id="{4D17D6EC-941D-6E97-E604-F592DFF2C4DE}"/>
              </a:ext>
            </a:extLst>
          </p:cNvPr>
          <p:cNvSpPr/>
          <p:nvPr/>
        </p:nvSpPr>
        <p:spPr>
          <a:xfrm>
            <a:off x="277091" y="2194365"/>
            <a:ext cx="2741166" cy="584775"/>
          </a:xfrm>
          <a:prstGeom prst="round2Diag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1400" b="1"/>
              <a:t>Score cards and audits</a:t>
            </a:r>
          </a:p>
        </p:txBody>
      </p:sp>
      <p:sp>
        <p:nvSpPr>
          <p:cNvPr id="19" name="Round Diagonal Corner Rectangle 18">
            <a:extLst>
              <a:ext uri="{FF2B5EF4-FFF2-40B4-BE49-F238E27FC236}">
                <a16:creationId xmlns:a16="http://schemas.microsoft.com/office/drawing/2014/main" id="{C3650E7F-70E6-8D29-DBDD-B6423EE4A783}"/>
              </a:ext>
            </a:extLst>
          </p:cNvPr>
          <p:cNvSpPr/>
          <p:nvPr/>
        </p:nvSpPr>
        <p:spPr>
          <a:xfrm>
            <a:off x="277091" y="1509282"/>
            <a:ext cx="2741166" cy="584775"/>
          </a:xfrm>
          <a:prstGeom prst="round2Diag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1400" b="1" dirty="0"/>
              <a:t>Responsibility  of managers and QI-safety departments</a:t>
            </a:r>
          </a:p>
        </p:txBody>
      </p:sp>
      <p:sp>
        <p:nvSpPr>
          <p:cNvPr id="34" name="Title 33">
            <a:extLst>
              <a:ext uri="{FF2B5EF4-FFF2-40B4-BE49-F238E27FC236}">
                <a16:creationId xmlns:a16="http://schemas.microsoft.com/office/drawing/2014/main" id="{B7A60761-068F-3D34-7AF7-923285F414C4}"/>
              </a:ext>
            </a:extLst>
          </p:cNvPr>
          <p:cNvSpPr txBox="1">
            <a:spLocks noGrp="1"/>
          </p:cNvSpPr>
          <p:nvPr>
            <p:ph type="title" idx="4294967295"/>
          </p:nvPr>
        </p:nvSpPr>
        <p:spPr>
          <a:xfrm>
            <a:off x="1135504" y="828513"/>
            <a:ext cx="4007524"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tx1">
                    <a:lumMod val="75000"/>
                    <a:lumOff val="25000"/>
                  </a:schemeClr>
                </a:solidFill>
                <a:effectLst/>
                <a:uLnTx/>
                <a:uFillTx/>
                <a:latin typeface="+mn-lt"/>
                <a:ea typeface="+mn-ea"/>
                <a:cs typeface="+mn-cs"/>
              </a:rPr>
              <a:t>Preventing Harm</a:t>
            </a:r>
          </a:p>
        </p:txBody>
      </p:sp>
    </p:spTree>
    <p:extLst>
      <p:ext uri="{BB962C8B-B14F-4D97-AF65-F5344CB8AC3E}">
        <p14:creationId xmlns:p14="http://schemas.microsoft.com/office/powerpoint/2010/main" val="2619737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descr="A table displaying information for Physical and Psychological harm. ">
            <a:extLst>
              <a:ext uri="{FF2B5EF4-FFF2-40B4-BE49-F238E27FC236}">
                <a16:creationId xmlns:a16="http://schemas.microsoft.com/office/drawing/2014/main" id="{B01AC3D4-1A7D-47F7-DDA8-E34DC3D06045}"/>
              </a:ext>
            </a:extLst>
          </p:cNvPr>
          <p:cNvSpPr/>
          <p:nvPr/>
        </p:nvSpPr>
        <p:spPr>
          <a:xfrm>
            <a:off x="2313432" y="5605833"/>
            <a:ext cx="9040368" cy="77808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Underlying Contributing Factors</a:t>
            </a:r>
          </a:p>
        </p:txBody>
      </p:sp>
      <p:graphicFrame>
        <p:nvGraphicFramePr>
          <p:cNvPr id="24" name="Content Placeholder 2" descr="A table displaying information for Physical and Psychological harm. ">
            <a:extLst>
              <a:ext uri="{FF2B5EF4-FFF2-40B4-BE49-F238E27FC236}">
                <a16:creationId xmlns:a16="http://schemas.microsoft.com/office/drawing/2014/main" id="{6FE60CA8-E072-63AC-8E6D-D99B8D59B2C5}"/>
              </a:ext>
            </a:extLst>
          </p:cNvPr>
          <p:cNvGraphicFramePr>
            <a:graphicFrameLocks noGrp="1"/>
          </p:cNvGraphicFramePr>
          <p:nvPr>
            <p:ph idx="1"/>
            <p:extLst>
              <p:ext uri="{D42A27DB-BD31-4B8C-83A1-F6EECF244321}">
                <p14:modId xmlns:p14="http://schemas.microsoft.com/office/powerpoint/2010/main" val="3488945691"/>
              </p:ext>
            </p:extLst>
          </p:nvPr>
        </p:nvGraphicFramePr>
        <p:xfrm>
          <a:off x="2313432" y="2219890"/>
          <a:ext cx="9040368" cy="31842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6" name="TextBox 25">
            <a:extLst>
              <a:ext uri="{FF2B5EF4-FFF2-40B4-BE49-F238E27FC236}">
                <a16:creationId xmlns:a16="http://schemas.microsoft.com/office/drawing/2014/main" id="{7BC81E35-A516-190E-7C5D-A877A3F041B5}"/>
              </a:ext>
            </a:extLst>
          </p:cNvPr>
          <p:cNvSpPr txBox="1"/>
          <p:nvPr/>
        </p:nvSpPr>
        <p:spPr>
          <a:xfrm>
            <a:off x="518436" y="2634756"/>
            <a:ext cx="1264024" cy="646331"/>
          </a:xfrm>
          <a:prstGeom prst="rect">
            <a:avLst/>
          </a:prstGeom>
          <a:noFill/>
        </p:spPr>
        <p:txBody>
          <a:bodyPr wrap="square" rtlCol="0">
            <a:spAutoFit/>
          </a:bodyPr>
          <a:lstStyle/>
          <a:p>
            <a:r>
              <a:rPr lang="en-US">
                <a:solidFill>
                  <a:schemeClr val="accent1"/>
                </a:solidFill>
              </a:rPr>
              <a:t>What happened</a:t>
            </a:r>
          </a:p>
        </p:txBody>
      </p:sp>
      <p:sp>
        <p:nvSpPr>
          <p:cNvPr id="27" name="TextBox 26">
            <a:extLst>
              <a:ext uri="{FF2B5EF4-FFF2-40B4-BE49-F238E27FC236}">
                <a16:creationId xmlns:a16="http://schemas.microsoft.com/office/drawing/2014/main" id="{C6B2FEED-F8FE-D8C4-EB67-35F4359AF5F5}"/>
              </a:ext>
            </a:extLst>
          </p:cNvPr>
          <p:cNvSpPr txBox="1"/>
          <p:nvPr/>
        </p:nvSpPr>
        <p:spPr>
          <a:xfrm>
            <a:off x="518436" y="4139107"/>
            <a:ext cx="1560079" cy="923330"/>
          </a:xfrm>
          <a:prstGeom prst="rect">
            <a:avLst/>
          </a:prstGeom>
          <a:noFill/>
        </p:spPr>
        <p:txBody>
          <a:bodyPr wrap="square" rtlCol="0">
            <a:spAutoFit/>
          </a:bodyPr>
          <a:lstStyle/>
          <a:p>
            <a:r>
              <a:rPr lang="en-US">
                <a:solidFill>
                  <a:schemeClr val="accent1"/>
                </a:solidFill>
              </a:rPr>
              <a:t>Classification of how it happened</a:t>
            </a:r>
          </a:p>
        </p:txBody>
      </p:sp>
      <p:sp>
        <p:nvSpPr>
          <p:cNvPr id="31" name="TextBox 30">
            <a:extLst>
              <a:ext uri="{FF2B5EF4-FFF2-40B4-BE49-F238E27FC236}">
                <a16:creationId xmlns:a16="http://schemas.microsoft.com/office/drawing/2014/main" id="{FF177C72-2AA1-D24E-BBB9-490D5BF2130F}"/>
              </a:ext>
            </a:extLst>
          </p:cNvPr>
          <p:cNvSpPr txBox="1"/>
          <p:nvPr/>
        </p:nvSpPr>
        <p:spPr>
          <a:xfrm>
            <a:off x="2157984" y="1770623"/>
            <a:ext cx="9311842"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accent1"/>
                </a:solidFill>
              </a:rPr>
              <a:t>Identify and address all forms of harm</a:t>
            </a:r>
          </a:p>
        </p:txBody>
      </p:sp>
      <p:sp>
        <p:nvSpPr>
          <p:cNvPr id="22" name="Title 1">
            <a:extLst>
              <a:ext uri="{FF2B5EF4-FFF2-40B4-BE49-F238E27FC236}">
                <a16:creationId xmlns:a16="http://schemas.microsoft.com/office/drawing/2014/main" id="{5E8A36B2-727E-3AEA-9D53-C7C9DC9D4C47}"/>
              </a:ext>
            </a:extLst>
          </p:cNvPr>
          <p:cNvSpPr>
            <a:spLocks noGrp="1"/>
          </p:cNvSpPr>
          <p:nvPr>
            <p:ph type="title"/>
          </p:nvPr>
        </p:nvSpPr>
        <p:spPr>
          <a:xfrm>
            <a:off x="838200" y="365125"/>
            <a:ext cx="10515600" cy="1325563"/>
          </a:xfrm>
        </p:spPr>
        <p:txBody>
          <a:bodyPr vert="horz" lIns="91440" tIns="45720" rIns="91440" bIns="45720" rtlCol="0" anchor="b">
            <a:normAutofit/>
          </a:bodyPr>
          <a:lstStyle/>
          <a:p>
            <a:r>
              <a:rPr lang="en-US"/>
              <a:t>Widening our view of harm</a:t>
            </a:r>
            <a:endParaRPr lang="en-CA"/>
          </a:p>
        </p:txBody>
      </p:sp>
    </p:spTree>
    <p:extLst>
      <p:ext uri="{BB962C8B-B14F-4D97-AF65-F5344CB8AC3E}">
        <p14:creationId xmlns:p14="http://schemas.microsoft.com/office/powerpoint/2010/main" val="3286374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ic of a cycle diagram displaying images of a couple, a scale that balances a heart and a briefcase, and a puzzle piece clicking into place. ">
            <a:extLst>
              <a:ext uri="{FF2B5EF4-FFF2-40B4-BE49-F238E27FC236}">
                <a16:creationId xmlns:a16="http://schemas.microsoft.com/office/drawing/2014/main" id="{BDE23FDF-C88B-B3D9-0C41-3E8B7C8070C4}"/>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996938" y="1913431"/>
            <a:ext cx="3969026" cy="3850640"/>
          </a:xfrm>
          <a:prstGeom prst="rect">
            <a:avLst/>
          </a:prstGeom>
        </p:spPr>
      </p:pic>
      <p:sp>
        <p:nvSpPr>
          <p:cNvPr id="3" name="Rectangle 2">
            <a:extLst>
              <a:ext uri="{FF2B5EF4-FFF2-40B4-BE49-F238E27FC236}">
                <a16:creationId xmlns:a16="http://schemas.microsoft.com/office/drawing/2014/main" id="{8F01EF46-BD46-4D57-8BEB-5A82B6022D5D}"/>
              </a:ext>
            </a:extLst>
          </p:cNvPr>
          <p:cNvSpPr/>
          <p:nvPr/>
        </p:nvSpPr>
        <p:spPr>
          <a:xfrm>
            <a:off x="5636949" y="2315257"/>
            <a:ext cx="6096000" cy="3046988"/>
          </a:xfrm>
          <a:prstGeom prst="rect">
            <a:avLst/>
          </a:prstGeom>
        </p:spPr>
        <p:txBody>
          <a:bodyPr>
            <a:spAutoFit/>
          </a:bodyPr>
          <a:lstStyle/>
          <a:p>
            <a:r>
              <a:rPr lang="en-US" sz="3200" dirty="0"/>
              <a:t>‘The world as we have created it is a process of our thinking. It cannot be changed without changing our thinking.’ </a:t>
            </a:r>
          </a:p>
          <a:p>
            <a:endParaRPr lang="en-US" sz="3200" dirty="0"/>
          </a:p>
          <a:p>
            <a:r>
              <a:rPr lang="en-US" sz="3200" dirty="0"/>
              <a:t> Albert Einstein</a:t>
            </a:r>
            <a:endParaRPr lang="en-CA" sz="3200" dirty="0"/>
          </a:p>
        </p:txBody>
      </p:sp>
      <p:sp>
        <p:nvSpPr>
          <p:cNvPr id="2" name="Title 1">
            <a:extLst>
              <a:ext uri="{FF2B5EF4-FFF2-40B4-BE49-F238E27FC236}">
                <a16:creationId xmlns:a16="http://schemas.microsoft.com/office/drawing/2014/main" id="{DC2B3132-A9D2-4383-BD12-51C5F4C774EA}"/>
              </a:ext>
            </a:extLst>
          </p:cNvPr>
          <p:cNvSpPr>
            <a:spLocks noGrp="1"/>
          </p:cNvSpPr>
          <p:nvPr>
            <p:ph type="title"/>
          </p:nvPr>
        </p:nvSpPr>
        <p:spPr/>
        <p:txBody>
          <a:bodyPr/>
          <a:lstStyle/>
          <a:p>
            <a:r>
              <a:rPr lang="en-US" dirty="0"/>
              <a:t>Rewiring your thinking on safety</a:t>
            </a:r>
            <a:endParaRPr lang="en-CA" dirty="0"/>
          </a:p>
        </p:txBody>
      </p:sp>
    </p:spTree>
    <p:extLst>
      <p:ext uri="{BB962C8B-B14F-4D97-AF65-F5344CB8AC3E}">
        <p14:creationId xmlns:p14="http://schemas.microsoft.com/office/powerpoint/2010/main" val="26134751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9736D26-477B-7494-DBDD-6587209A00FA}"/>
              </a:ext>
            </a:extLst>
          </p:cNvPr>
          <p:cNvSpPr>
            <a:spLocks noGrp="1"/>
          </p:cNvSpPr>
          <p:nvPr>
            <p:ph type="sldNum" sz="quarter" idx="12"/>
          </p:nvPr>
        </p:nvSpPr>
        <p:spPr/>
        <p:txBody>
          <a:bodyPr/>
          <a:lstStyle/>
          <a:p>
            <a:fld id="{7D0AB2B7-A222-44FF-B180-C8F0FD623967}" type="slidenum">
              <a:rPr lang="en-CA" smtClean="0"/>
              <a:t>18</a:t>
            </a:fld>
            <a:endParaRPr lang="en-CA"/>
          </a:p>
        </p:txBody>
      </p:sp>
      <p:sp>
        <p:nvSpPr>
          <p:cNvPr id="6" name="Title 5">
            <a:extLst>
              <a:ext uri="{FF2B5EF4-FFF2-40B4-BE49-F238E27FC236}">
                <a16:creationId xmlns:a16="http://schemas.microsoft.com/office/drawing/2014/main" id="{4521ADB3-5822-0029-2CAE-2399EB0F29CC}"/>
              </a:ext>
            </a:extLst>
          </p:cNvPr>
          <p:cNvSpPr>
            <a:spLocks noGrp="1"/>
          </p:cNvSpPr>
          <p:nvPr>
            <p:ph type="title" idx="4294967295"/>
          </p:nvPr>
        </p:nvSpPr>
        <p:spPr>
          <a:xfrm>
            <a:off x="2473036" y="1364671"/>
            <a:ext cx="8056419" cy="3900055"/>
          </a:xfrm>
          <a:prstGeom prst="round2DiagRect">
            <a:avLst/>
          </a:prstGeom>
          <a:solidFill>
            <a:schemeClr val="accent1"/>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chemeClr val="lt1"/>
                </a:solidFill>
                <a:effectLst/>
                <a:uLnTx/>
                <a:uFillTx/>
                <a:latin typeface="+mn-lt"/>
                <a:ea typeface="+mn-ea"/>
                <a:cs typeface="+mn-cs"/>
              </a:rPr>
              <a:t>“If it is not safe, </a:t>
            </a:r>
            <a:br>
              <a:rPr kumimoji="0" lang="en-US" sz="6600" b="1" i="0" u="none" strike="noStrike" kern="1200" cap="none" spc="0" normalizeH="0" baseline="0" noProof="0" dirty="0">
                <a:ln>
                  <a:noFill/>
                </a:ln>
                <a:solidFill>
                  <a:schemeClr val="lt1"/>
                </a:solidFill>
                <a:effectLst/>
                <a:uLnTx/>
                <a:uFillTx/>
                <a:latin typeface="+mn-lt"/>
                <a:ea typeface="+mn-ea"/>
                <a:cs typeface="+mn-cs"/>
              </a:rPr>
            </a:br>
            <a:r>
              <a:rPr kumimoji="0" lang="en-US" sz="6600" b="1" i="0" u="none" strike="noStrike" kern="1200" cap="none" spc="0" normalizeH="0" baseline="0" noProof="0" dirty="0">
                <a:ln>
                  <a:noFill/>
                </a:ln>
                <a:solidFill>
                  <a:schemeClr val="lt1"/>
                </a:solidFill>
                <a:effectLst/>
                <a:uLnTx/>
                <a:uFillTx/>
                <a:latin typeface="+mn-lt"/>
                <a:ea typeface="+mn-ea"/>
                <a:cs typeface="+mn-cs"/>
              </a:rPr>
              <a:t>it’s not care.”</a:t>
            </a:r>
            <a:br>
              <a:rPr kumimoji="0" lang="en-US" sz="6600" b="0" i="0" u="none" strike="noStrike" kern="1200" cap="none" spc="0" normalizeH="0" baseline="0" noProof="0" dirty="0">
                <a:ln>
                  <a:noFill/>
                </a:ln>
                <a:solidFill>
                  <a:schemeClr val="bg1"/>
                </a:solidFill>
                <a:effectLst/>
                <a:uLnTx/>
                <a:uFillTx/>
                <a:latin typeface="+mn-lt"/>
                <a:ea typeface="+mn-ea"/>
                <a:cs typeface="+mn-cs"/>
              </a:rPr>
            </a:br>
            <a:endParaRPr kumimoji="0" lang="en-US" sz="1000" b="0" i="0" u="none" strike="noStrike" kern="1200" cap="none" spc="0" normalizeH="0" baseline="0" noProof="0" dirty="0">
              <a:ln>
                <a:noFill/>
              </a:ln>
              <a:solidFill>
                <a:schemeClr val="lt1"/>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lt1"/>
                </a:solidFill>
                <a:effectLst/>
                <a:uLnTx/>
                <a:uFillTx/>
                <a:latin typeface="+mn-lt"/>
                <a:ea typeface="+mn-ea"/>
                <a:cs typeface="+mn-cs"/>
              </a:rPr>
              <a:t>Dr. Tedros Adhanom Ghebreyesus, World Health Organization (WHO)</a:t>
            </a:r>
            <a:br>
              <a:rPr kumimoji="0" lang="en-US" sz="1000" b="0" i="0" u="none" strike="noStrike" kern="1200" cap="none" spc="0" normalizeH="0" baseline="0" noProof="0" dirty="0">
                <a:ln>
                  <a:noFill/>
                </a:ln>
                <a:solidFill>
                  <a:schemeClr val="lt1"/>
                </a:solidFill>
                <a:effectLst/>
                <a:uLnTx/>
                <a:uFillTx/>
                <a:latin typeface="+mn-lt"/>
                <a:ea typeface="+mn-ea"/>
                <a:cs typeface="+mn-cs"/>
              </a:rPr>
            </a:br>
            <a:r>
              <a:rPr kumimoji="0" lang="en-US" sz="1000" b="0" i="0" u="none" strike="noStrike" kern="1200" cap="none" spc="0" normalizeH="0" baseline="0" noProof="0" dirty="0">
                <a:ln>
                  <a:noFill/>
                </a:ln>
                <a:solidFill>
                  <a:schemeClr val="lt1"/>
                </a:solidFill>
                <a:effectLst/>
                <a:uLnTx/>
                <a:uFillTx/>
                <a:latin typeface="+mn-lt"/>
                <a:ea typeface="+mn-ea"/>
                <a:cs typeface="+mn-cs"/>
              </a:rPr>
              <a:t>Director General at the 5</a:t>
            </a:r>
            <a:r>
              <a:rPr kumimoji="0" lang="en-US" sz="1000" b="0" i="0" u="none" strike="noStrike" kern="1200" cap="none" spc="0" normalizeH="0" baseline="30000" noProof="0" dirty="0">
                <a:ln>
                  <a:noFill/>
                </a:ln>
                <a:solidFill>
                  <a:schemeClr val="lt1"/>
                </a:solidFill>
                <a:effectLst/>
                <a:uLnTx/>
                <a:uFillTx/>
                <a:latin typeface="+mn-lt"/>
                <a:ea typeface="+mn-ea"/>
                <a:cs typeface="+mn-cs"/>
              </a:rPr>
              <a:t>th</a:t>
            </a:r>
            <a:r>
              <a:rPr kumimoji="0" lang="en-US" sz="1000" b="0" i="0" u="none" strike="noStrike" kern="1200" cap="none" spc="0" normalizeH="0" baseline="0" noProof="0" dirty="0">
                <a:ln>
                  <a:noFill/>
                </a:ln>
                <a:solidFill>
                  <a:schemeClr val="lt1"/>
                </a:solidFill>
                <a:effectLst/>
                <a:uLnTx/>
                <a:uFillTx/>
                <a:latin typeface="+mn-lt"/>
                <a:ea typeface="+mn-ea"/>
                <a:cs typeface="+mn-cs"/>
              </a:rPr>
              <a:t> Global Ministerial Summit on Patient Safety, 2023</a:t>
            </a:r>
            <a:endParaRPr kumimoji="0" lang="en-US" sz="100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28712717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Diagonal Corner Rectangle 6">
            <a:extLst>
              <a:ext uri="{FF2B5EF4-FFF2-40B4-BE49-F238E27FC236}">
                <a16:creationId xmlns:a16="http://schemas.microsoft.com/office/drawing/2014/main" id="{E087760C-F93A-4F53-4B90-DDF94167087B}"/>
              </a:ext>
            </a:extLst>
          </p:cNvPr>
          <p:cNvSpPr/>
          <p:nvPr/>
        </p:nvSpPr>
        <p:spPr>
          <a:xfrm>
            <a:off x="2094288" y="2494493"/>
            <a:ext cx="8003424" cy="2381853"/>
          </a:xfrm>
          <a:prstGeom prst="round2Diag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Learn more and access resources at: </a:t>
            </a:r>
          </a:p>
          <a:p>
            <a:pPr algn="ctr"/>
            <a:br>
              <a:rPr lang="en-US" sz="3200" b="1" dirty="0"/>
            </a:br>
            <a:r>
              <a:rPr lang="en-US" sz="4000" b="1" dirty="0" err="1"/>
              <a:t>ExploreSaferCare.ca</a:t>
            </a:r>
            <a:endParaRPr lang="en-US" sz="1000" dirty="0">
              <a:solidFill>
                <a:schemeClr val="bg1"/>
              </a:solidFill>
            </a:endParaRPr>
          </a:p>
        </p:txBody>
      </p:sp>
      <p:sp>
        <p:nvSpPr>
          <p:cNvPr id="8" name="Title 7">
            <a:extLst>
              <a:ext uri="{FF2B5EF4-FFF2-40B4-BE49-F238E27FC236}">
                <a16:creationId xmlns:a16="http://schemas.microsoft.com/office/drawing/2014/main" id="{F1FCD685-5126-440D-8F02-47D029396458}"/>
              </a:ext>
            </a:extLst>
          </p:cNvPr>
          <p:cNvSpPr>
            <a:spLocks noGrp="1"/>
          </p:cNvSpPr>
          <p:nvPr>
            <p:ph type="title"/>
          </p:nvPr>
        </p:nvSpPr>
        <p:spPr>
          <a:xfrm>
            <a:off x="838200" y="365125"/>
            <a:ext cx="10515600" cy="1325563"/>
          </a:xfrm>
        </p:spPr>
        <p:txBody>
          <a:bodyPr>
            <a:normAutofit/>
          </a:bodyPr>
          <a:lstStyle/>
          <a:p>
            <a:r>
              <a:rPr lang="en-US"/>
              <a:t>Want to learn more:</a:t>
            </a:r>
          </a:p>
        </p:txBody>
      </p:sp>
    </p:spTree>
    <p:custDataLst>
      <p:tags r:id="rId1"/>
    </p:custDataLst>
    <p:extLst>
      <p:ext uri="{BB962C8B-B14F-4D97-AF65-F5344CB8AC3E}">
        <p14:creationId xmlns:p14="http://schemas.microsoft.com/office/powerpoint/2010/main" val="1241541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D234080-E235-44FC-AB5D-72DFB20EAA99}"/>
              </a:ext>
            </a:extLst>
          </p:cNvPr>
          <p:cNvSpPr>
            <a:spLocks noGrp="1"/>
          </p:cNvSpPr>
          <p:nvPr>
            <p:ph type="sldNum" sz="quarter" idx="12"/>
          </p:nvPr>
        </p:nvSpPr>
        <p:spPr/>
        <p:txBody>
          <a:bodyPr anchor="ctr">
            <a:normAutofit/>
          </a:bodyPr>
          <a:lstStyle/>
          <a:p>
            <a:pPr>
              <a:spcAft>
                <a:spcPts val="600"/>
              </a:spcAft>
            </a:pPr>
            <a:fld id="{7D0AB2B7-A222-44FF-B180-C8F0FD623967}" type="slidenum">
              <a:rPr lang="en-CA" smtClean="0"/>
              <a:pPr>
                <a:spcAft>
                  <a:spcPts val="600"/>
                </a:spcAft>
              </a:pPr>
              <a:t>2</a:t>
            </a:fld>
            <a:endParaRPr lang="en-CA"/>
          </a:p>
        </p:txBody>
      </p:sp>
      <p:sp>
        <p:nvSpPr>
          <p:cNvPr id="5" name="Title 4">
            <a:extLst>
              <a:ext uri="{FF2B5EF4-FFF2-40B4-BE49-F238E27FC236}">
                <a16:creationId xmlns:a16="http://schemas.microsoft.com/office/drawing/2014/main" id="{0CB715D4-1172-40EC-9841-E0A7E034D352}"/>
              </a:ext>
            </a:extLst>
          </p:cNvPr>
          <p:cNvSpPr>
            <a:spLocks noGrp="1"/>
          </p:cNvSpPr>
          <p:nvPr>
            <p:ph type="title"/>
          </p:nvPr>
        </p:nvSpPr>
        <p:spPr>
          <a:xfrm>
            <a:off x="838200" y="3084872"/>
            <a:ext cx="10515600" cy="1325563"/>
          </a:xfrm>
        </p:spPr>
        <p:txBody>
          <a:bodyPr anchor="b">
            <a:noAutofit/>
          </a:bodyPr>
          <a:lstStyle/>
          <a:p>
            <a:pPr algn="ctr"/>
            <a:r>
              <a:rPr lang="en-CA" sz="5400">
                <a:solidFill>
                  <a:schemeClr val="accent1"/>
                </a:solidFill>
              </a:rPr>
              <a:t>Everyone deserves </a:t>
            </a:r>
            <a:br>
              <a:rPr lang="en-CA" sz="5400">
                <a:solidFill>
                  <a:schemeClr val="accent1"/>
                </a:solidFill>
              </a:rPr>
            </a:br>
            <a:r>
              <a:rPr lang="en-CA" sz="5400">
                <a:solidFill>
                  <a:schemeClr val="accent1"/>
                </a:solidFill>
              </a:rPr>
              <a:t>safe and high-quality healthcare.</a:t>
            </a:r>
            <a:endParaRPr lang="en-US" sz="5400">
              <a:solidFill>
                <a:schemeClr val="accent1"/>
              </a:solidFill>
            </a:endParaRPr>
          </a:p>
        </p:txBody>
      </p:sp>
    </p:spTree>
    <p:extLst>
      <p:ext uri="{BB962C8B-B14F-4D97-AF65-F5344CB8AC3E}">
        <p14:creationId xmlns:p14="http://schemas.microsoft.com/office/powerpoint/2010/main" val="36030706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14C86DD-0A21-2006-2CB6-62E013BE3D54}"/>
              </a:ext>
            </a:extLst>
          </p:cNvPr>
          <p:cNvSpPr>
            <a:spLocks noGrp="1"/>
          </p:cNvSpPr>
          <p:nvPr>
            <p:ph type="sldNum" sz="quarter" idx="12"/>
          </p:nvPr>
        </p:nvSpPr>
        <p:spPr/>
        <p:txBody>
          <a:bodyPr/>
          <a:lstStyle/>
          <a:p>
            <a:fld id="{7D0AB2B7-A222-44FF-B180-C8F0FD623967}" type="slidenum">
              <a:rPr lang="en-CA" smtClean="0"/>
              <a:pPr/>
              <a:t>20</a:t>
            </a:fld>
            <a:endParaRPr lang="en-CA"/>
          </a:p>
        </p:txBody>
      </p:sp>
      <p:sp>
        <p:nvSpPr>
          <p:cNvPr id="2" name="Title 1">
            <a:extLst>
              <a:ext uri="{FF2B5EF4-FFF2-40B4-BE49-F238E27FC236}">
                <a16:creationId xmlns:a16="http://schemas.microsoft.com/office/drawing/2014/main" id="{83688FB5-D77E-DC88-CE07-91405C7F254A}"/>
              </a:ext>
            </a:extLst>
          </p:cNvPr>
          <p:cNvSpPr>
            <a:spLocks noGrp="1"/>
          </p:cNvSpPr>
          <p:nvPr>
            <p:ph type="title" idx="4294967295"/>
          </p:nvPr>
        </p:nvSpPr>
        <p:spPr>
          <a:xfrm>
            <a:off x="667512" y="2971165"/>
            <a:ext cx="10515600" cy="1325563"/>
          </a:xfrm>
        </p:spPr>
        <p:txBody>
          <a:bodyPr>
            <a:normAutofit fontScale="90000"/>
          </a:bodyPr>
          <a:lstStyle/>
          <a:p>
            <a:r>
              <a:rPr lang="en-US" dirty="0">
                <a:solidFill>
                  <a:schemeClr val="accent1"/>
                </a:solidFill>
                <a:latin typeface="Arial"/>
                <a:cs typeface="Arial"/>
              </a:rPr>
              <a:t>How to start </a:t>
            </a:r>
            <a:br>
              <a:rPr lang="en-US" dirty="0">
                <a:solidFill>
                  <a:schemeClr val="accent1"/>
                </a:solidFill>
                <a:latin typeface="Arial"/>
                <a:cs typeface="Arial"/>
              </a:rPr>
            </a:br>
            <a:r>
              <a:rPr lang="en-US" dirty="0">
                <a:solidFill>
                  <a:schemeClr val="accent1"/>
                </a:solidFill>
                <a:latin typeface="Arial"/>
                <a:cs typeface="Arial"/>
              </a:rPr>
              <a:t>on a new path </a:t>
            </a:r>
            <a:br>
              <a:rPr lang="en-US" dirty="0">
                <a:solidFill>
                  <a:schemeClr val="accent1"/>
                </a:solidFill>
                <a:latin typeface="Arial"/>
                <a:cs typeface="Arial"/>
              </a:rPr>
            </a:br>
            <a:r>
              <a:rPr lang="en-US" dirty="0">
                <a:solidFill>
                  <a:schemeClr val="accent1"/>
                </a:solidFill>
                <a:latin typeface="Arial"/>
                <a:cs typeface="Arial"/>
              </a:rPr>
              <a:t>toward patient safety? </a:t>
            </a:r>
            <a:endParaRPr lang="en-US" dirty="0">
              <a:solidFill>
                <a:schemeClr val="accent1"/>
              </a:solidFill>
            </a:endParaRPr>
          </a:p>
        </p:txBody>
      </p:sp>
    </p:spTree>
    <p:extLst>
      <p:ext uri="{BB962C8B-B14F-4D97-AF65-F5344CB8AC3E}">
        <p14:creationId xmlns:p14="http://schemas.microsoft.com/office/powerpoint/2010/main" val="3524898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7D9C158-E3CF-4135-AA6A-335F242048EC}"/>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7D0AB2B7-A222-44FF-B180-C8F0FD623967}" type="slidenum">
              <a:rPr lang="en-CA" smtClean="0"/>
              <a:pPr>
                <a:spcAft>
                  <a:spcPts val="600"/>
                </a:spcAft>
              </a:pPr>
              <a:t>21</a:t>
            </a:fld>
            <a:endParaRPr lang="en-CA"/>
          </a:p>
        </p:txBody>
      </p:sp>
      <p:grpSp>
        <p:nvGrpSpPr>
          <p:cNvPr id="3" name="Group 2" descr="A graphic of a cycle diagram displaying information on starting a new path to patient safety. ">
            <a:extLst>
              <a:ext uri="{FF2B5EF4-FFF2-40B4-BE49-F238E27FC236}">
                <a16:creationId xmlns:a16="http://schemas.microsoft.com/office/drawing/2014/main" id="{86E1A04D-9CF0-46CE-1F4E-F012F8ACEE2B}"/>
              </a:ext>
            </a:extLst>
          </p:cNvPr>
          <p:cNvGrpSpPr/>
          <p:nvPr/>
        </p:nvGrpSpPr>
        <p:grpSpPr>
          <a:xfrm>
            <a:off x="5844271" y="1293457"/>
            <a:ext cx="5666768" cy="4852396"/>
            <a:chOff x="5844271" y="1293457"/>
            <a:chExt cx="5666768" cy="4852396"/>
          </a:xfrm>
        </p:grpSpPr>
        <p:sp>
          <p:nvSpPr>
            <p:cNvPr id="5" name="Freeform 4">
              <a:extLst>
                <a:ext uri="{FF2B5EF4-FFF2-40B4-BE49-F238E27FC236}">
                  <a16:creationId xmlns:a16="http://schemas.microsoft.com/office/drawing/2014/main" id="{4BADF8CE-E79E-A83D-5BB3-47F170131448}"/>
                </a:ext>
              </a:extLst>
            </p:cNvPr>
            <p:cNvSpPr/>
            <p:nvPr/>
          </p:nvSpPr>
          <p:spPr>
            <a:xfrm>
              <a:off x="7514267" y="1293457"/>
              <a:ext cx="2326776" cy="1512404"/>
            </a:xfrm>
            <a:custGeom>
              <a:avLst/>
              <a:gdLst>
                <a:gd name="connsiteX0" fmla="*/ 0 w 2326776"/>
                <a:gd name="connsiteY0" fmla="*/ 252072 h 1512404"/>
                <a:gd name="connsiteX1" fmla="*/ 252072 w 2326776"/>
                <a:gd name="connsiteY1" fmla="*/ 0 h 1512404"/>
                <a:gd name="connsiteX2" fmla="*/ 2074704 w 2326776"/>
                <a:gd name="connsiteY2" fmla="*/ 0 h 1512404"/>
                <a:gd name="connsiteX3" fmla="*/ 2326776 w 2326776"/>
                <a:gd name="connsiteY3" fmla="*/ 252072 h 1512404"/>
                <a:gd name="connsiteX4" fmla="*/ 2326776 w 2326776"/>
                <a:gd name="connsiteY4" fmla="*/ 1260332 h 1512404"/>
                <a:gd name="connsiteX5" fmla="*/ 2074704 w 2326776"/>
                <a:gd name="connsiteY5" fmla="*/ 1512404 h 1512404"/>
                <a:gd name="connsiteX6" fmla="*/ 252072 w 2326776"/>
                <a:gd name="connsiteY6" fmla="*/ 1512404 h 1512404"/>
                <a:gd name="connsiteX7" fmla="*/ 0 w 2326776"/>
                <a:gd name="connsiteY7" fmla="*/ 1260332 h 1512404"/>
                <a:gd name="connsiteX8" fmla="*/ 0 w 2326776"/>
                <a:gd name="connsiteY8" fmla="*/ 252072 h 1512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6776" h="1512404">
                  <a:moveTo>
                    <a:pt x="0" y="252072"/>
                  </a:moveTo>
                  <a:cubicBezTo>
                    <a:pt x="0" y="112856"/>
                    <a:pt x="112856" y="0"/>
                    <a:pt x="252072" y="0"/>
                  </a:cubicBezTo>
                  <a:lnTo>
                    <a:pt x="2074704" y="0"/>
                  </a:lnTo>
                  <a:cubicBezTo>
                    <a:pt x="2213920" y="0"/>
                    <a:pt x="2326776" y="112856"/>
                    <a:pt x="2326776" y="252072"/>
                  </a:cubicBezTo>
                  <a:lnTo>
                    <a:pt x="2326776" y="1260332"/>
                  </a:lnTo>
                  <a:cubicBezTo>
                    <a:pt x="2326776" y="1399548"/>
                    <a:pt x="2213920" y="1512404"/>
                    <a:pt x="2074704" y="1512404"/>
                  </a:cubicBezTo>
                  <a:lnTo>
                    <a:pt x="252072" y="1512404"/>
                  </a:lnTo>
                  <a:cubicBezTo>
                    <a:pt x="112856" y="1512404"/>
                    <a:pt x="0" y="1399548"/>
                    <a:pt x="0" y="1260332"/>
                  </a:cubicBezTo>
                  <a:lnTo>
                    <a:pt x="0" y="25207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7169" tIns="127169" rIns="127169" bIns="127169" numCol="1" spcCol="1270" anchor="ctr" anchorCtr="0">
              <a:noAutofit/>
            </a:bodyPr>
            <a:lstStyle/>
            <a:p>
              <a:pPr marL="0" lvl="0" indent="0" algn="l" defTabSz="622300">
                <a:lnSpc>
                  <a:spcPct val="90000"/>
                </a:lnSpc>
                <a:spcBef>
                  <a:spcPct val="0"/>
                </a:spcBef>
                <a:spcAft>
                  <a:spcPct val="35000"/>
                </a:spcAft>
                <a:buNone/>
              </a:pPr>
              <a:r>
                <a:rPr lang="en-US" sz="1400" kern="1200"/>
                <a:t>READ “Rethinking Patient Safety” </a:t>
              </a:r>
            </a:p>
          </p:txBody>
        </p:sp>
        <p:sp>
          <p:nvSpPr>
            <p:cNvPr id="6" name="Freeform 5">
              <a:extLst>
                <a:ext uri="{FF2B5EF4-FFF2-40B4-BE49-F238E27FC236}">
                  <a16:creationId xmlns:a16="http://schemas.microsoft.com/office/drawing/2014/main" id="{07B2E9B8-9B7F-3253-0D55-D1651F3B1EB7}"/>
                </a:ext>
              </a:extLst>
            </p:cNvPr>
            <p:cNvSpPr/>
            <p:nvPr/>
          </p:nvSpPr>
          <p:spPr>
            <a:xfrm>
              <a:off x="7007659" y="2049659"/>
              <a:ext cx="3339992" cy="3339992"/>
            </a:xfrm>
            <a:custGeom>
              <a:avLst/>
              <a:gdLst/>
              <a:ahLst/>
              <a:cxnLst/>
              <a:rect l="0" t="0" r="0" b="0"/>
              <a:pathLst>
                <a:path>
                  <a:moveTo>
                    <a:pt x="2909570" y="550915"/>
                  </a:moveTo>
                  <a:arcTo wR="1669996" hR="1669996" stAng="19075467" swAng="683082"/>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CA"/>
            </a:p>
          </p:txBody>
        </p:sp>
        <p:sp>
          <p:nvSpPr>
            <p:cNvPr id="7" name="Freeform 6">
              <a:extLst>
                <a:ext uri="{FF2B5EF4-FFF2-40B4-BE49-F238E27FC236}">
                  <a16:creationId xmlns:a16="http://schemas.microsoft.com/office/drawing/2014/main" id="{25177195-1840-2DE9-A35C-8D635BAADFEE}"/>
                </a:ext>
              </a:extLst>
            </p:cNvPr>
            <p:cNvSpPr/>
            <p:nvPr/>
          </p:nvSpPr>
          <p:spPr>
            <a:xfrm>
              <a:off x="9184263" y="2963453"/>
              <a:ext cx="2326776" cy="1512404"/>
            </a:xfrm>
            <a:custGeom>
              <a:avLst/>
              <a:gdLst>
                <a:gd name="connsiteX0" fmla="*/ 0 w 2326776"/>
                <a:gd name="connsiteY0" fmla="*/ 252072 h 1512404"/>
                <a:gd name="connsiteX1" fmla="*/ 252072 w 2326776"/>
                <a:gd name="connsiteY1" fmla="*/ 0 h 1512404"/>
                <a:gd name="connsiteX2" fmla="*/ 2074704 w 2326776"/>
                <a:gd name="connsiteY2" fmla="*/ 0 h 1512404"/>
                <a:gd name="connsiteX3" fmla="*/ 2326776 w 2326776"/>
                <a:gd name="connsiteY3" fmla="*/ 252072 h 1512404"/>
                <a:gd name="connsiteX4" fmla="*/ 2326776 w 2326776"/>
                <a:gd name="connsiteY4" fmla="*/ 1260332 h 1512404"/>
                <a:gd name="connsiteX5" fmla="*/ 2074704 w 2326776"/>
                <a:gd name="connsiteY5" fmla="*/ 1512404 h 1512404"/>
                <a:gd name="connsiteX6" fmla="*/ 252072 w 2326776"/>
                <a:gd name="connsiteY6" fmla="*/ 1512404 h 1512404"/>
                <a:gd name="connsiteX7" fmla="*/ 0 w 2326776"/>
                <a:gd name="connsiteY7" fmla="*/ 1260332 h 1512404"/>
                <a:gd name="connsiteX8" fmla="*/ 0 w 2326776"/>
                <a:gd name="connsiteY8" fmla="*/ 252072 h 1512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6776" h="1512404">
                  <a:moveTo>
                    <a:pt x="0" y="252072"/>
                  </a:moveTo>
                  <a:cubicBezTo>
                    <a:pt x="0" y="112856"/>
                    <a:pt x="112856" y="0"/>
                    <a:pt x="252072" y="0"/>
                  </a:cubicBezTo>
                  <a:lnTo>
                    <a:pt x="2074704" y="0"/>
                  </a:lnTo>
                  <a:cubicBezTo>
                    <a:pt x="2213920" y="0"/>
                    <a:pt x="2326776" y="112856"/>
                    <a:pt x="2326776" y="252072"/>
                  </a:cubicBezTo>
                  <a:lnTo>
                    <a:pt x="2326776" y="1260332"/>
                  </a:lnTo>
                  <a:cubicBezTo>
                    <a:pt x="2326776" y="1399548"/>
                    <a:pt x="2213920" y="1512404"/>
                    <a:pt x="2074704" y="1512404"/>
                  </a:cubicBezTo>
                  <a:lnTo>
                    <a:pt x="252072" y="1512404"/>
                  </a:lnTo>
                  <a:cubicBezTo>
                    <a:pt x="112856" y="1512404"/>
                    <a:pt x="0" y="1399548"/>
                    <a:pt x="0" y="1260332"/>
                  </a:cubicBezTo>
                  <a:lnTo>
                    <a:pt x="0" y="25207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7169" tIns="127169" rIns="127169" bIns="127169" numCol="1" spcCol="1270" anchor="ctr" anchorCtr="0">
              <a:noAutofit/>
            </a:bodyPr>
            <a:lstStyle/>
            <a:p>
              <a:pPr marL="0" lvl="0" indent="0" algn="l" defTabSz="622300">
                <a:lnSpc>
                  <a:spcPct val="90000"/>
                </a:lnSpc>
                <a:spcBef>
                  <a:spcPct val="0"/>
                </a:spcBef>
                <a:spcAft>
                  <a:spcPct val="35000"/>
                </a:spcAft>
                <a:buNone/>
              </a:pPr>
              <a:r>
                <a:rPr lang="en-US" sz="1400" b="1" kern="1200"/>
                <a:t>IDENTIFY </a:t>
              </a:r>
              <a:r>
                <a:rPr lang="en-US" sz="1400" kern="1200"/>
                <a:t>a leading framework for Patient Safety to adopt </a:t>
              </a:r>
              <a:br>
                <a:rPr lang="en-US" sz="1400" kern="1200"/>
              </a:br>
              <a:r>
                <a:rPr lang="en-US" sz="1400" kern="1200"/>
                <a:t>(e.g. Measurement and Monitoring of Safety)</a:t>
              </a:r>
            </a:p>
          </p:txBody>
        </p:sp>
        <p:sp>
          <p:nvSpPr>
            <p:cNvPr id="8" name="Freeform 7">
              <a:extLst>
                <a:ext uri="{FF2B5EF4-FFF2-40B4-BE49-F238E27FC236}">
                  <a16:creationId xmlns:a16="http://schemas.microsoft.com/office/drawing/2014/main" id="{77EB5F76-101D-EAEC-EA46-2DD8E78545CD}"/>
                </a:ext>
              </a:extLst>
            </p:cNvPr>
            <p:cNvSpPr/>
            <p:nvPr/>
          </p:nvSpPr>
          <p:spPr>
            <a:xfrm>
              <a:off x="7007659" y="2049659"/>
              <a:ext cx="3339992" cy="3339992"/>
            </a:xfrm>
            <a:custGeom>
              <a:avLst/>
              <a:gdLst/>
              <a:ahLst/>
              <a:cxnLst/>
              <a:rect l="0" t="0" r="0" b="0"/>
              <a:pathLst>
                <a:path>
                  <a:moveTo>
                    <a:pt x="3125919" y="2488027"/>
                  </a:moveTo>
                  <a:arcTo wR="1669996" hR="1669996" stAng="1759804" swAng="434324"/>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CA"/>
            </a:p>
          </p:txBody>
        </p:sp>
        <p:sp>
          <p:nvSpPr>
            <p:cNvPr id="10" name="Freeform 9">
              <a:extLst>
                <a:ext uri="{FF2B5EF4-FFF2-40B4-BE49-F238E27FC236}">
                  <a16:creationId xmlns:a16="http://schemas.microsoft.com/office/drawing/2014/main" id="{5F2288B3-42C0-E108-55E9-BB7E8539FC26}"/>
                </a:ext>
              </a:extLst>
            </p:cNvPr>
            <p:cNvSpPr/>
            <p:nvPr/>
          </p:nvSpPr>
          <p:spPr>
            <a:xfrm>
              <a:off x="7379354" y="4633449"/>
              <a:ext cx="2596603" cy="1512404"/>
            </a:xfrm>
            <a:custGeom>
              <a:avLst/>
              <a:gdLst>
                <a:gd name="connsiteX0" fmla="*/ 0 w 2596603"/>
                <a:gd name="connsiteY0" fmla="*/ 252072 h 1512404"/>
                <a:gd name="connsiteX1" fmla="*/ 252072 w 2596603"/>
                <a:gd name="connsiteY1" fmla="*/ 0 h 1512404"/>
                <a:gd name="connsiteX2" fmla="*/ 2344531 w 2596603"/>
                <a:gd name="connsiteY2" fmla="*/ 0 h 1512404"/>
                <a:gd name="connsiteX3" fmla="*/ 2596603 w 2596603"/>
                <a:gd name="connsiteY3" fmla="*/ 252072 h 1512404"/>
                <a:gd name="connsiteX4" fmla="*/ 2596603 w 2596603"/>
                <a:gd name="connsiteY4" fmla="*/ 1260332 h 1512404"/>
                <a:gd name="connsiteX5" fmla="*/ 2344531 w 2596603"/>
                <a:gd name="connsiteY5" fmla="*/ 1512404 h 1512404"/>
                <a:gd name="connsiteX6" fmla="*/ 252072 w 2596603"/>
                <a:gd name="connsiteY6" fmla="*/ 1512404 h 1512404"/>
                <a:gd name="connsiteX7" fmla="*/ 0 w 2596603"/>
                <a:gd name="connsiteY7" fmla="*/ 1260332 h 1512404"/>
                <a:gd name="connsiteX8" fmla="*/ 0 w 2596603"/>
                <a:gd name="connsiteY8" fmla="*/ 252072 h 1512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6603" h="1512404">
                  <a:moveTo>
                    <a:pt x="0" y="252072"/>
                  </a:moveTo>
                  <a:cubicBezTo>
                    <a:pt x="0" y="112856"/>
                    <a:pt x="112856" y="0"/>
                    <a:pt x="252072" y="0"/>
                  </a:cubicBezTo>
                  <a:lnTo>
                    <a:pt x="2344531" y="0"/>
                  </a:lnTo>
                  <a:cubicBezTo>
                    <a:pt x="2483747" y="0"/>
                    <a:pt x="2596603" y="112856"/>
                    <a:pt x="2596603" y="252072"/>
                  </a:cubicBezTo>
                  <a:lnTo>
                    <a:pt x="2596603" y="1260332"/>
                  </a:lnTo>
                  <a:cubicBezTo>
                    <a:pt x="2596603" y="1399548"/>
                    <a:pt x="2483747" y="1512404"/>
                    <a:pt x="2344531" y="1512404"/>
                  </a:cubicBezTo>
                  <a:lnTo>
                    <a:pt x="252072" y="1512404"/>
                  </a:lnTo>
                  <a:cubicBezTo>
                    <a:pt x="112856" y="1512404"/>
                    <a:pt x="0" y="1399548"/>
                    <a:pt x="0" y="1260332"/>
                  </a:cubicBezTo>
                  <a:lnTo>
                    <a:pt x="0" y="25207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7169" tIns="127169" rIns="127169" bIns="127169" numCol="1" spcCol="1270" anchor="ctr" anchorCtr="0">
              <a:noAutofit/>
            </a:bodyPr>
            <a:lstStyle/>
            <a:p>
              <a:pPr marL="0" lvl="0" indent="0" algn="l" defTabSz="622300">
                <a:lnSpc>
                  <a:spcPct val="90000"/>
                </a:lnSpc>
                <a:spcBef>
                  <a:spcPct val="0"/>
                </a:spcBef>
                <a:spcAft>
                  <a:spcPct val="35000"/>
                </a:spcAft>
                <a:buNone/>
              </a:pPr>
              <a:r>
                <a:rPr lang="en-US" sz="1400" kern="1200"/>
                <a:t>TALK about patient </a:t>
              </a:r>
              <a:br>
                <a:rPr lang="en-US" sz="1400" kern="1200"/>
              </a:br>
              <a:r>
                <a:rPr lang="en-US" sz="1400" kern="1200"/>
                <a:t>Safety with our</a:t>
              </a:r>
            </a:p>
            <a:p>
              <a:pPr marL="114300" lvl="1" indent="-114300" algn="l" defTabSz="622300">
                <a:lnSpc>
                  <a:spcPct val="90000"/>
                </a:lnSpc>
                <a:spcBef>
                  <a:spcPct val="0"/>
                </a:spcBef>
                <a:spcAft>
                  <a:spcPct val="15000"/>
                </a:spcAft>
                <a:buChar char="•"/>
              </a:pPr>
              <a:r>
                <a:rPr lang="en-US" sz="1400" kern="1200"/>
                <a:t>employees</a:t>
              </a:r>
            </a:p>
            <a:p>
              <a:pPr marL="114300" lvl="1" indent="-114300" algn="l" defTabSz="622300">
                <a:lnSpc>
                  <a:spcPct val="90000"/>
                </a:lnSpc>
                <a:spcBef>
                  <a:spcPct val="0"/>
                </a:spcBef>
                <a:spcAft>
                  <a:spcPct val="15000"/>
                </a:spcAft>
                <a:buChar char="•"/>
              </a:pPr>
              <a:r>
                <a:rPr lang="en-US" sz="1400" kern="1200"/>
                <a:t>Patients/residents/clients and care partners</a:t>
              </a:r>
            </a:p>
          </p:txBody>
        </p:sp>
        <p:sp>
          <p:nvSpPr>
            <p:cNvPr id="11" name="Freeform 10">
              <a:extLst>
                <a:ext uri="{FF2B5EF4-FFF2-40B4-BE49-F238E27FC236}">
                  <a16:creationId xmlns:a16="http://schemas.microsoft.com/office/drawing/2014/main" id="{0FD49A94-F8D2-7C1E-A16D-148558C8F3E1}"/>
                </a:ext>
              </a:extLst>
            </p:cNvPr>
            <p:cNvSpPr/>
            <p:nvPr/>
          </p:nvSpPr>
          <p:spPr>
            <a:xfrm>
              <a:off x="7007659" y="2049659"/>
              <a:ext cx="3339992" cy="3339992"/>
            </a:xfrm>
            <a:custGeom>
              <a:avLst/>
              <a:gdLst/>
              <a:ahLst/>
              <a:cxnLst/>
              <a:rect l="0" t="0" r="0" b="0"/>
              <a:pathLst>
                <a:path>
                  <a:moveTo>
                    <a:pt x="328752" y="2664959"/>
                  </a:moveTo>
                  <a:arcTo wR="1669996" hR="1669996" stAng="8605871" swAng="434324"/>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CA"/>
            </a:p>
          </p:txBody>
        </p:sp>
        <p:sp>
          <p:nvSpPr>
            <p:cNvPr id="12" name="Freeform 11">
              <a:extLst>
                <a:ext uri="{FF2B5EF4-FFF2-40B4-BE49-F238E27FC236}">
                  <a16:creationId xmlns:a16="http://schemas.microsoft.com/office/drawing/2014/main" id="{612EDA85-8AA3-F367-E426-4AE6C7A9C955}"/>
                </a:ext>
              </a:extLst>
            </p:cNvPr>
            <p:cNvSpPr/>
            <p:nvPr/>
          </p:nvSpPr>
          <p:spPr>
            <a:xfrm>
              <a:off x="5844271" y="2963453"/>
              <a:ext cx="2326776" cy="1512404"/>
            </a:xfrm>
            <a:custGeom>
              <a:avLst/>
              <a:gdLst>
                <a:gd name="connsiteX0" fmla="*/ 0 w 2326776"/>
                <a:gd name="connsiteY0" fmla="*/ 252072 h 1512404"/>
                <a:gd name="connsiteX1" fmla="*/ 252072 w 2326776"/>
                <a:gd name="connsiteY1" fmla="*/ 0 h 1512404"/>
                <a:gd name="connsiteX2" fmla="*/ 2074704 w 2326776"/>
                <a:gd name="connsiteY2" fmla="*/ 0 h 1512404"/>
                <a:gd name="connsiteX3" fmla="*/ 2326776 w 2326776"/>
                <a:gd name="connsiteY3" fmla="*/ 252072 h 1512404"/>
                <a:gd name="connsiteX4" fmla="*/ 2326776 w 2326776"/>
                <a:gd name="connsiteY4" fmla="*/ 1260332 h 1512404"/>
                <a:gd name="connsiteX5" fmla="*/ 2074704 w 2326776"/>
                <a:gd name="connsiteY5" fmla="*/ 1512404 h 1512404"/>
                <a:gd name="connsiteX6" fmla="*/ 252072 w 2326776"/>
                <a:gd name="connsiteY6" fmla="*/ 1512404 h 1512404"/>
                <a:gd name="connsiteX7" fmla="*/ 0 w 2326776"/>
                <a:gd name="connsiteY7" fmla="*/ 1260332 h 1512404"/>
                <a:gd name="connsiteX8" fmla="*/ 0 w 2326776"/>
                <a:gd name="connsiteY8" fmla="*/ 252072 h 1512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6776" h="1512404">
                  <a:moveTo>
                    <a:pt x="0" y="252072"/>
                  </a:moveTo>
                  <a:cubicBezTo>
                    <a:pt x="0" y="112856"/>
                    <a:pt x="112856" y="0"/>
                    <a:pt x="252072" y="0"/>
                  </a:cubicBezTo>
                  <a:lnTo>
                    <a:pt x="2074704" y="0"/>
                  </a:lnTo>
                  <a:cubicBezTo>
                    <a:pt x="2213920" y="0"/>
                    <a:pt x="2326776" y="112856"/>
                    <a:pt x="2326776" y="252072"/>
                  </a:cubicBezTo>
                  <a:lnTo>
                    <a:pt x="2326776" y="1260332"/>
                  </a:lnTo>
                  <a:cubicBezTo>
                    <a:pt x="2326776" y="1399548"/>
                    <a:pt x="2213920" y="1512404"/>
                    <a:pt x="2074704" y="1512404"/>
                  </a:cubicBezTo>
                  <a:lnTo>
                    <a:pt x="252072" y="1512404"/>
                  </a:lnTo>
                  <a:cubicBezTo>
                    <a:pt x="112856" y="1512404"/>
                    <a:pt x="0" y="1399548"/>
                    <a:pt x="0" y="1260332"/>
                  </a:cubicBezTo>
                  <a:lnTo>
                    <a:pt x="0" y="25207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7169" tIns="127169" rIns="127169" bIns="127169" numCol="1" spcCol="1270" anchor="ctr" anchorCtr="0">
              <a:noAutofit/>
            </a:bodyPr>
            <a:lstStyle/>
            <a:p>
              <a:pPr marL="0" lvl="0" indent="0" algn="l" defTabSz="622300">
                <a:lnSpc>
                  <a:spcPct val="90000"/>
                </a:lnSpc>
                <a:spcBef>
                  <a:spcPct val="0"/>
                </a:spcBef>
                <a:spcAft>
                  <a:spcPct val="35000"/>
                </a:spcAft>
                <a:buNone/>
              </a:pPr>
              <a:r>
                <a:rPr lang="en-US" sz="1400" b="1" kern="1200"/>
                <a:t>REFLECT </a:t>
              </a:r>
              <a:r>
                <a:rPr lang="en-US" sz="1400" kern="1200"/>
                <a:t>on what you hear, and </a:t>
              </a:r>
              <a:r>
                <a:rPr lang="en-US" sz="1400" b="1" kern="1200"/>
                <a:t>SHARE </a:t>
              </a:r>
              <a:r>
                <a:rPr lang="en-US" sz="1400" kern="1200"/>
                <a:t>what you learn about safety with others</a:t>
              </a:r>
            </a:p>
          </p:txBody>
        </p:sp>
        <p:sp>
          <p:nvSpPr>
            <p:cNvPr id="13" name="Freeform 12">
              <a:extLst>
                <a:ext uri="{FF2B5EF4-FFF2-40B4-BE49-F238E27FC236}">
                  <a16:creationId xmlns:a16="http://schemas.microsoft.com/office/drawing/2014/main" id="{D6E9F1E5-2108-6CAD-6BA8-E1781084C0BF}"/>
                </a:ext>
              </a:extLst>
            </p:cNvPr>
            <p:cNvSpPr/>
            <p:nvPr/>
          </p:nvSpPr>
          <p:spPr>
            <a:xfrm>
              <a:off x="7007659" y="2049659"/>
              <a:ext cx="3339992" cy="3339992"/>
            </a:xfrm>
            <a:custGeom>
              <a:avLst/>
              <a:gdLst/>
              <a:ahLst/>
              <a:cxnLst/>
              <a:rect l="0" t="0" r="0" b="0"/>
              <a:pathLst>
                <a:path>
                  <a:moveTo>
                    <a:pt x="233910" y="817620"/>
                  </a:moveTo>
                  <a:arcTo wR="1669996" hR="1669996" stAng="12641451" swAng="683082"/>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grpSp>
      <p:sp>
        <p:nvSpPr>
          <p:cNvPr id="2" name="TextBox 1">
            <a:extLst>
              <a:ext uri="{FF2B5EF4-FFF2-40B4-BE49-F238E27FC236}">
                <a16:creationId xmlns:a16="http://schemas.microsoft.com/office/drawing/2014/main" id="{EAD31271-E7F0-7EB0-A025-DBE4C07FAC8F}"/>
              </a:ext>
            </a:extLst>
          </p:cNvPr>
          <p:cNvSpPr txBox="1"/>
          <p:nvPr/>
        </p:nvSpPr>
        <p:spPr>
          <a:xfrm>
            <a:off x="914400" y="2941193"/>
            <a:ext cx="5181600" cy="4351338"/>
          </a:xfrm>
          <a:prstGeom prst="rect">
            <a:avLst/>
          </a:prstGeom>
        </p:spPr>
        <p:txBody>
          <a:bodyPr vert="horz" lIns="91440" tIns="45720" rIns="91440" bIns="45720" rtlCol="0">
            <a:normAutofit/>
          </a:bodyPr>
          <a:lstStyle/>
          <a:p>
            <a:pPr>
              <a:lnSpc>
                <a:spcPct val="90000"/>
              </a:lnSpc>
              <a:spcAft>
                <a:spcPts val="600"/>
              </a:spcAft>
            </a:pPr>
            <a:r>
              <a:rPr lang="en-US" sz="2800">
                <a:effectLst/>
                <a:latin typeface="Arial" panose="020B0604020202020204" pitchFamily="34" charset="0"/>
                <a:cs typeface="Arial" panose="020B0604020202020204" pitchFamily="34" charset="0"/>
              </a:rPr>
              <a:t>"Read, then think. </a:t>
            </a:r>
            <a:br>
              <a:rPr lang="en-US" sz="2800">
                <a:effectLst/>
                <a:latin typeface="Arial" panose="020B0604020202020204" pitchFamily="34" charset="0"/>
                <a:cs typeface="Arial" panose="020B0604020202020204" pitchFamily="34" charset="0"/>
              </a:rPr>
            </a:br>
            <a:r>
              <a:rPr lang="en-US" sz="2800">
                <a:effectLst/>
                <a:latin typeface="Arial" panose="020B0604020202020204" pitchFamily="34" charset="0"/>
                <a:cs typeface="Arial" panose="020B0604020202020204" pitchFamily="34" charset="0"/>
              </a:rPr>
              <a:t>Listen, then think. </a:t>
            </a:r>
            <a:br>
              <a:rPr lang="en-US" sz="2800">
                <a:effectLst/>
                <a:latin typeface="Arial" panose="020B0604020202020204" pitchFamily="34" charset="0"/>
                <a:cs typeface="Arial" panose="020B0604020202020204" pitchFamily="34" charset="0"/>
              </a:rPr>
            </a:br>
            <a:r>
              <a:rPr lang="en-US" sz="2800">
                <a:effectLst/>
                <a:latin typeface="Arial" panose="020B0604020202020204" pitchFamily="34" charset="0"/>
                <a:cs typeface="Arial" panose="020B0604020202020204" pitchFamily="34" charset="0"/>
              </a:rPr>
              <a:t>Watch, then think. </a:t>
            </a:r>
          </a:p>
          <a:p>
            <a:pPr>
              <a:lnSpc>
                <a:spcPct val="90000"/>
              </a:lnSpc>
              <a:spcAft>
                <a:spcPts val="600"/>
              </a:spcAft>
            </a:pPr>
            <a:r>
              <a:rPr lang="en-US" sz="2800">
                <a:effectLst/>
                <a:latin typeface="Arial" panose="020B0604020202020204" pitchFamily="34" charset="0"/>
                <a:cs typeface="Arial" panose="020B0604020202020204" pitchFamily="34" charset="0"/>
              </a:rPr>
              <a:t>Think – then speak.” </a:t>
            </a:r>
          </a:p>
          <a:p>
            <a:pPr>
              <a:lnSpc>
                <a:spcPct val="90000"/>
              </a:lnSpc>
              <a:spcAft>
                <a:spcPts val="600"/>
              </a:spcAft>
            </a:pPr>
            <a:r>
              <a:rPr lang="en-US" sz="1600">
                <a:effectLst/>
                <a:latin typeface="Arial" panose="020B0604020202020204" pitchFamily="34" charset="0"/>
                <a:cs typeface="Arial" panose="020B0604020202020204" pitchFamily="34" charset="0"/>
              </a:rPr>
              <a:t>– Jackie Kennedy</a:t>
            </a:r>
            <a:endParaRPr lang="en-US" sz="1600">
              <a:latin typeface="Arial" panose="020B0604020202020204" pitchFamily="34" charset="0"/>
              <a:cs typeface="Arial" panose="020B0604020202020204" pitchFamily="34" charset="0"/>
            </a:endParaRPr>
          </a:p>
        </p:txBody>
      </p:sp>
      <p:sp>
        <p:nvSpPr>
          <p:cNvPr id="9" name="Title 3">
            <a:extLst>
              <a:ext uri="{FF2B5EF4-FFF2-40B4-BE49-F238E27FC236}">
                <a16:creationId xmlns:a16="http://schemas.microsoft.com/office/drawing/2014/main" id="{2EE8E938-1A61-174C-21C1-6614D1C99AE1}"/>
              </a:ext>
            </a:extLst>
          </p:cNvPr>
          <p:cNvSpPr>
            <a:spLocks noGrp="1"/>
          </p:cNvSpPr>
          <p:nvPr>
            <p:ph type="title"/>
          </p:nvPr>
        </p:nvSpPr>
        <p:spPr>
          <a:xfrm>
            <a:off x="838200" y="365125"/>
            <a:ext cx="10515600" cy="1325563"/>
          </a:xfrm>
        </p:spPr>
        <p:txBody>
          <a:bodyPr vert="horz" lIns="91440" tIns="45720" rIns="91440" bIns="45720" rtlCol="0" anchor="b">
            <a:normAutofit/>
          </a:bodyPr>
          <a:lstStyle/>
          <a:p>
            <a:r>
              <a:rPr lang="en-US"/>
              <a:t>Starting on a new path to </a:t>
            </a:r>
            <a:br>
              <a:rPr lang="en-US"/>
            </a:br>
            <a:r>
              <a:rPr lang="en-US"/>
              <a:t>Patient Safety</a:t>
            </a:r>
          </a:p>
        </p:txBody>
      </p:sp>
    </p:spTree>
    <p:extLst>
      <p:ext uri="{BB962C8B-B14F-4D97-AF65-F5344CB8AC3E}">
        <p14:creationId xmlns:p14="http://schemas.microsoft.com/office/powerpoint/2010/main" val="4398236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426699D-2187-4BE5-BC04-B14E799C04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0AB2B7-A222-44FF-B180-C8F0FD623967}" type="slidenum">
              <a:rPr kumimoji="0" lang="en-CA"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CA"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2" name="TextBox 31"/>
          <p:cNvSpPr txBox="1"/>
          <p:nvPr/>
        </p:nvSpPr>
        <p:spPr>
          <a:xfrm>
            <a:off x="1601771" y="5207181"/>
            <a:ext cx="9901975" cy="812530"/>
          </a:xfrm>
          <a:prstGeom prst="rect">
            <a:avLst/>
          </a:prstGeom>
          <a:ln w="12700">
            <a:miter lim="400000"/>
          </a:ln>
        </p:spPr>
        <p:txBody>
          <a:bodyPr wrap="square" lIns="36576" tIns="36576" rIns="36576" bIns="36576" anchor="t" anchorCtr="0">
            <a:spAutoFit/>
          </a:bodyPr>
          <a:lstStyle>
            <a:lvl1pPr algn="l">
              <a:defRPr sz="2100">
                <a:solidFill>
                  <a:schemeClr val="bg1">
                    <a:lumMod val="65000"/>
                  </a:schemeClr>
                </a:solidFill>
                <a:ea typeface="Lato Regular"/>
                <a:cs typeface="Lato Regular"/>
              </a:defRPr>
            </a:lvl1pPr>
          </a:lstStyle>
          <a:p>
            <a:pPr>
              <a:defRPr/>
            </a:pPr>
            <a:r>
              <a:rPr lang="en-US" sz="2400">
                <a:solidFill>
                  <a:schemeClr val="tx1"/>
                </a:solidFill>
                <a:latin typeface="Arial" panose="020B0604020202020204"/>
              </a:rPr>
              <a:t>Start to place more emphasis  on the </a:t>
            </a:r>
            <a:r>
              <a:rPr kumimoji="0" lang="en-US" sz="2400" b="0" i="0" u="none" strike="noStrike" kern="1200" cap="none" spc="0" normalizeH="0" baseline="0" noProof="0">
                <a:ln>
                  <a:noFill/>
                </a:ln>
                <a:solidFill>
                  <a:schemeClr val="tx1"/>
                </a:solidFill>
                <a:effectLst/>
                <a:uLnTx/>
                <a:uFillTx/>
                <a:latin typeface="Arial" panose="020B0604020202020204"/>
              </a:rPr>
              <a:t>“practice of </a:t>
            </a:r>
            <a:r>
              <a:rPr lang="en-US" sz="2400">
                <a:solidFill>
                  <a:schemeClr val="tx1"/>
                </a:solidFill>
                <a:latin typeface="Arial" panose="020B0604020202020204"/>
              </a:rPr>
              <a:t>inquiry”  versus “reporting and accountability”. </a:t>
            </a:r>
            <a:endParaRPr lang="en-US" sz="2200">
              <a:solidFill>
                <a:schemeClr val="tx1"/>
              </a:solidFill>
              <a:latin typeface="Arial" panose="020B0604020202020204"/>
              <a:ea typeface="+mn-ea"/>
              <a:cs typeface="+mn-cs"/>
            </a:endParaRPr>
          </a:p>
        </p:txBody>
      </p:sp>
      <p:sp>
        <p:nvSpPr>
          <p:cNvPr id="34" name="Oval 33"/>
          <p:cNvSpPr/>
          <p:nvPr/>
        </p:nvSpPr>
        <p:spPr>
          <a:xfrm>
            <a:off x="753478" y="5348674"/>
            <a:ext cx="640080" cy="640080"/>
          </a:xfrm>
          <a:prstGeom prst="ellipse">
            <a:avLst/>
          </a:prstGeom>
          <a:solidFill>
            <a:schemeClr val="accent2"/>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584200" rtl="0" eaLnBrk="1" fontAlgn="auto" latinLnBrk="1" hangingPunct="0">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FFFFFF"/>
                </a:solidFill>
                <a:effectLst/>
                <a:uLnTx/>
                <a:uFillTx/>
                <a:latin typeface="Arial" panose="020B0604020202020204"/>
                <a:ea typeface="+mn-ea"/>
                <a:cs typeface="+mn-cs"/>
                <a:sym typeface="Helvetica Light"/>
              </a:rPr>
              <a:t>4</a:t>
            </a:r>
          </a:p>
        </p:txBody>
      </p:sp>
      <p:sp>
        <p:nvSpPr>
          <p:cNvPr id="5" name="Rectangle 4">
            <a:extLst>
              <a:ext uri="{FF2B5EF4-FFF2-40B4-BE49-F238E27FC236}">
                <a16:creationId xmlns:a16="http://schemas.microsoft.com/office/drawing/2014/main" id="{AD30849B-E18F-4B8F-A99C-EC5A151212E1}"/>
              </a:ext>
            </a:extLst>
          </p:cNvPr>
          <p:cNvSpPr/>
          <p:nvPr/>
        </p:nvSpPr>
        <p:spPr>
          <a:xfrm>
            <a:off x="1551540" y="4237093"/>
            <a:ext cx="10233343" cy="830997"/>
          </a:xfrm>
          <a:prstGeom prst="rect">
            <a:avLst/>
          </a:prstGeom>
        </p:spPr>
        <p:txBody>
          <a:bodyPr wrap="square" lIns="91440" tIns="45720" rIns="91440" bIns="45720" anchor="t">
            <a:spAutoFit/>
          </a:bodyPr>
          <a:lstStyle/>
          <a:p>
            <a:pPr>
              <a:defRPr/>
            </a:pPr>
            <a:r>
              <a:rPr lang="en-US" sz="2400" dirty="0">
                <a:latin typeface="Arial" panose="020B0604020202020204"/>
              </a:rPr>
              <a:t>Create an inviting space where it is safe for our staff and physicians to speak-up and ask questions.</a:t>
            </a:r>
            <a:endParaRPr kumimoji="0" lang="en-US" sz="2200" b="0" i="0" u="none" strike="noStrike" kern="1200" cap="none" spc="0" normalizeH="0" baseline="0" noProof="0" dirty="0">
              <a:ln>
                <a:noFill/>
              </a:ln>
              <a:effectLst/>
              <a:uLnTx/>
              <a:uFillTx/>
              <a:latin typeface="Arial" panose="020B0604020202020204"/>
              <a:ea typeface="+mn-ea"/>
              <a:cs typeface="+mn-cs"/>
            </a:endParaRPr>
          </a:p>
        </p:txBody>
      </p:sp>
      <p:sp>
        <p:nvSpPr>
          <p:cNvPr id="33" name="Oval 32"/>
          <p:cNvSpPr/>
          <p:nvPr/>
        </p:nvSpPr>
        <p:spPr>
          <a:xfrm>
            <a:off x="753478" y="4234484"/>
            <a:ext cx="640080" cy="640080"/>
          </a:xfrm>
          <a:prstGeom prst="ellipse">
            <a:avLst/>
          </a:prstGeom>
          <a:solidFill>
            <a:schemeClr val="accent3"/>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584200" rtl="0" eaLnBrk="1" fontAlgn="auto" latinLnBrk="1" hangingPunct="0">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black"/>
                </a:solidFill>
                <a:effectLst/>
                <a:uLnTx/>
                <a:uFillTx/>
                <a:latin typeface="Arial" panose="020B0604020202020204"/>
                <a:ea typeface="+mn-ea"/>
                <a:cs typeface="+mn-cs"/>
                <a:sym typeface="Helvetica Light"/>
              </a:rPr>
              <a:t>3</a:t>
            </a:r>
          </a:p>
        </p:txBody>
      </p:sp>
      <p:sp>
        <p:nvSpPr>
          <p:cNvPr id="24" name="TextBox 23"/>
          <p:cNvSpPr txBox="1"/>
          <p:nvPr/>
        </p:nvSpPr>
        <p:spPr>
          <a:xfrm>
            <a:off x="1601771" y="2927515"/>
            <a:ext cx="10132883" cy="1181862"/>
          </a:xfrm>
          <a:prstGeom prst="rect">
            <a:avLst/>
          </a:prstGeom>
          <a:ln w="12700">
            <a:miter lim="400000"/>
          </a:ln>
        </p:spPr>
        <p:txBody>
          <a:bodyPr wrap="square" lIns="36576" tIns="36576" rIns="36576" bIns="36576" anchor="t" anchorCtr="0">
            <a:spAutoFit/>
          </a:bodyPr>
          <a:lstStyle>
            <a:lvl1pPr algn="l">
              <a:defRPr sz="2100">
                <a:solidFill>
                  <a:schemeClr val="bg1">
                    <a:lumMod val="65000"/>
                  </a:schemeClr>
                </a:solidFill>
                <a:ea typeface="Lato Regular"/>
                <a:cs typeface="Lato Regular"/>
              </a:defRPr>
            </a:lvl1pPr>
          </a:lstStyle>
          <a:p>
            <a:pPr marR="0" lvl="0" algn="l" defTabSz="914400" rtl="0" eaLnBrk="1" fontAlgn="auto" latinLnBrk="0" hangingPunct="1">
              <a:lnSpc>
                <a:spcPct val="100000"/>
              </a:lnSpc>
              <a:spcBef>
                <a:spcPts val="0"/>
              </a:spcBef>
              <a:spcAft>
                <a:spcPts val="0"/>
              </a:spcAft>
              <a:buClrTx/>
              <a:buSzTx/>
              <a:tabLst/>
              <a:defRPr/>
            </a:pPr>
            <a:r>
              <a:rPr kumimoji="0" lang="en-CA" sz="2400" b="0" i="0" u="none" strike="noStrike" kern="1200" cap="none" spc="0" normalizeH="0" baseline="0" noProof="0">
                <a:ln>
                  <a:noFill/>
                </a:ln>
                <a:solidFill>
                  <a:schemeClr val="tx1"/>
                </a:solidFill>
                <a:effectLst/>
                <a:uLnTx/>
                <a:uFillTx/>
                <a:latin typeface="Arial" panose="020B0604020202020204"/>
                <a:ea typeface="+mn-ea"/>
                <a:cs typeface="+mn-cs"/>
              </a:rPr>
              <a:t>Adopt a holistic safety framework such as the Measurement and Monitoring of Safety to help create a </a:t>
            </a:r>
            <a:r>
              <a:rPr kumimoji="0" lang="en-US" sz="2400" b="0" i="0" u="none" strike="noStrike" kern="1200" cap="none" spc="0" normalizeH="0" baseline="0" noProof="0">
                <a:ln>
                  <a:noFill/>
                </a:ln>
                <a:solidFill>
                  <a:schemeClr val="tx1"/>
                </a:solidFill>
                <a:effectLst/>
                <a:uLnTx/>
                <a:uFillTx/>
                <a:latin typeface="Arial" panose="020B0604020202020204"/>
                <a:ea typeface="+mn-ea"/>
                <a:cs typeface="+mn-cs"/>
              </a:rPr>
              <a:t>shared and consistent understanding of safety for our organization.</a:t>
            </a:r>
            <a:r>
              <a:rPr lang="en-US" sz="2400">
                <a:solidFill>
                  <a:schemeClr val="tx1"/>
                </a:solidFill>
                <a:latin typeface="Arial" panose="020B0604020202020204"/>
              </a:rPr>
              <a:t>  </a:t>
            </a:r>
          </a:p>
        </p:txBody>
      </p:sp>
      <p:sp>
        <p:nvSpPr>
          <p:cNvPr id="29" name="Oval 28"/>
          <p:cNvSpPr/>
          <p:nvPr/>
        </p:nvSpPr>
        <p:spPr>
          <a:xfrm>
            <a:off x="753478" y="3012757"/>
            <a:ext cx="640080" cy="640080"/>
          </a:xfrm>
          <a:prstGeom prst="ellipse">
            <a:avLst/>
          </a:prstGeom>
          <a:solidFill>
            <a:schemeClr val="accent5"/>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584200" rtl="0" eaLnBrk="1" fontAlgn="auto" latinLnBrk="1" hangingPunct="0">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white"/>
                </a:solidFill>
                <a:effectLst/>
                <a:uLnTx/>
                <a:uFillTx/>
                <a:latin typeface="Arial" panose="020B0604020202020204"/>
                <a:ea typeface="+mn-ea"/>
                <a:cs typeface="+mn-cs"/>
                <a:sym typeface="Helvetica Light"/>
              </a:rPr>
              <a:t>2</a:t>
            </a:r>
          </a:p>
        </p:txBody>
      </p:sp>
      <p:sp>
        <p:nvSpPr>
          <p:cNvPr id="3" name="Rectangle 2">
            <a:extLst>
              <a:ext uri="{FF2B5EF4-FFF2-40B4-BE49-F238E27FC236}">
                <a16:creationId xmlns:a16="http://schemas.microsoft.com/office/drawing/2014/main" id="{968ED3A3-E2D9-4AE1-A7B4-4CE4F813EFB3}"/>
              </a:ext>
            </a:extLst>
          </p:cNvPr>
          <p:cNvSpPr/>
          <p:nvPr/>
        </p:nvSpPr>
        <p:spPr>
          <a:xfrm>
            <a:off x="1536546" y="2230517"/>
            <a:ext cx="10505370" cy="461665"/>
          </a:xfrm>
          <a:prstGeom prst="rect">
            <a:avLst/>
          </a:prstGeom>
        </p:spPr>
        <p:txBody>
          <a:bodyPr wrap="square" lIns="91440" tIns="45720" rIns="91440" bIns="45720" anchor="t">
            <a:spAutoFit/>
          </a:bodyPr>
          <a:lstStyle/>
          <a:p>
            <a:pPr marR="0" lvl="0" algn="l" defTabSz="914400" rtl="0" eaLnBrk="1" fontAlgn="auto" latinLnBrk="0" hangingPunct="1">
              <a:lnSpc>
                <a:spcPct val="100000"/>
              </a:lnSpc>
              <a:spcBef>
                <a:spcPts val="0"/>
              </a:spcBef>
              <a:spcAft>
                <a:spcPts val="0"/>
              </a:spcAft>
              <a:buClrTx/>
              <a:buSzTx/>
              <a:tabLst/>
              <a:defRPr/>
            </a:pPr>
            <a:r>
              <a:rPr kumimoji="0" lang="en-CA" sz="2400" b="0" i="0" u="none" strike="noStrike" kern="1200" cap="none" spc="0" normalizeH="0" baseline="0" noProof="0">
                <a:ln>
                  <a:noFill/>
                </a:ln>
                <a:effectLst/>
                <a:uLnTx/>
                <a:uFillTx/>
                <a:latin typeface="Arial" panose="020B0604020202020204"/>
                <a:ea typeface="+mn-ea"/>
                <a:cs typeface="+mn-cs"/>
              </a:rPr>
              <a:t>Shift </a:t>
            </a:r>
            <a:r>
              <a:rPr lang="en-CA" sz="2400">
                <a:latin typeface="Arial" panose="020B0604020202020204"/>
              </a:rPr>
              <a:t>our </a:t>
            </a:r>
            <a:r>
              <a:rPr kumimoji="0" lang="en-CA" sz="2400" b="0" i="0" u="none" strike="noStrike" kern="1200" cap="none" spc="0" normalizeH="0" baseline="0" noProof="0">
                <a:ln>
                  <a:noFill/>
                </a:ln>
                <a:effectLst/>
                <a:uLnTx/>
                <a:uFillTx/>
                <a:latin typeface="Arial" panose="020B0604020202020204"/>
                <a:ea typeface="+mn-ea"/>
                <a:cs typeface="+mn-cs"/>
              </a:rPr>
              <a:t>focus </a:t>
            </a:r>
            <a:r>
              <a:rPr lang="en-CA" sz="2400">
                <a:latin typeface="Arial" panose="020B0604020202020204"/>
              </a:rPr>
              <a:t>from past</a:t>
            </a:r>
            <a:r>
              <a:rPr kumimoji="0" lang="en-CA" sz="2400" b="0" i="0" u="none" strike="noStrike" kern="1200" cap="none" spc="0" normalizeH="0" baseline="0" noProof="0">
                <a:ln>
                  <a:noFill/>
                </a:ln>
                <a:effectLst/>
                <a:uLnTx/>
                <a:uFillTx/>
                <a:latin typeface="Arial" panose="020B0604020202020204"/>
                <a:ea typeface="+mn-ea"/>
                <a:cs typeface="+mn-cs"/>
              </a:rPr>
              <a:t> harm to</a:t>
            </a:r>
            <a:r>
              <a:rPr lang="en-CA" sz="2400">
                <a:latin typeface="Arial" panose="020B0604020202020204"/>
              </a:rPr>
              <a:t> a</a:t>
            </a:r>
            <a:r>
              <a:rPr kumimoji="0" lang="en-CA" sz="2400" b="0" i="0" u="none" strike="noStrike" kern="1200" cap="none" spc="0" normalizeH="0" baseline="0" noProof="0">
                <a:ln>
                  <a:noFill/>
                </a:ln>
                <a:effectLst/>
                <a:uLnTx/>
                <a:uFillTx/>
                <a:latin typeface="Arial" panose="020B0604020202020204"/>
                <a:ea typeface="+mn-ea"/>
                <a:cs typeface="+mn-cs"/>
              </a:rPr>
              <a:t> more holistic view of safety. </a:t>
            </a:r>
          </a:p>
        </p:txBody>
      </p:sp>
      <p:sp>
        <p:nvSpPr>
          <p:cNvPr id="25" name="Oval 24"/>
          <p:cNvSpPr/>
          <p:nvPr/>
        </p:nvSpPr>
        <p:spPr>
          <a:xfrm>
            <a:off x="753478" y="2141310"/>
            <a:ext cx="640080" cy="640080"/>
          </a:xfrm>
          <a:prstGeom prst="ellipse">
            <a:avLst/>
          </a:prstGeom>
          <a:solidFill>
            <a:schemeClr val="accent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584200" rtl="0" eaLnBrk="1" fontAlgn="auto" latinLnBrk="1" hangingPunct="0">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FFFFFF"/>
                </a:solidFill>
                <a:effectLst/>
                <a:uLnTx/>
                <a:uFillTx/>
                <a:latin typeface="Arial" panose="020B0604020202020204"/>
                <a:ea typeface="+mn-ea"/>
                <a:cs typeface="+mn-cs"/>
                <a:sym typeface="Helvetica Light"/>
              </a:rPr>
              <a:t>1</a:t>
            </a:r>
          </a:p>
        </p:txBody>
      </p:sp>
      <p:sp>
        <p:nvSpPr>
          <p:cNvPr id="4" name="Title 3"/>
          <p:cNvSpPr>
            <a:spLocks noGrp="1"/>
          </p:cNvSpPr>
          <p:nvPr>
            <p:ph type="title"/>
          </p:nvPr>
        </p:nvSpPr>
        <p:spPr/>
        <p:txBody>
          <a:bodyPr anchor="ctr">
            <a:normAutofit/>
          </a:bodyPr>
          <a:lstStyle/>
          <a:p>
            <a:r>
              <a:rPr lang="en-US" dirty="0"/>
              <a:t>Starting on a new path to </a:t>
            </a:r>
            <a:br>
              <a:rPr lang="en-US" dirty="0"/>
            </a:br>
            <a:r>
              <a:rPr lang="en-US" dirty="0"/>
              <a:t>Patient Safety</a:t>
            </a:r>
          </a:p>
        </p:txBody>
      </p:sp>
    </p:spTree>
    <p:custDataLst>
      <p:tags r:id="rId1"/>
    </p:custDataLst>
    <p:extLst>
      <p:ext uri="{BB962C8B-B14F-4D97-AF65-F5344CB8AC3E}">
        <p14:creationId xmlns:p14="http://schemas.microsoft.com/office/powerpoint/2010/main" val="41663110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426699D-2187-4BE5-BC04-B14E799C04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0AB2B7-A222-44FF-B180-C8F0FD623967}" type="slidenum">
              <a:rPr kumimoji="0" lang="en-CA"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CA"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2" name="TextBox 31"/>
          <p:cNvSpPr txBox="1"/>
          <p:nvPr/>
        </p:nvSpPr>
        <p:spPr>
          <a:xfrm>
            <a:off x="1601771" y="4915124"/>
            <a:ext cx="9901975" cy="812530"/>
          </a:xfrm>
          <a:prstGeom prst="rect">
            <a:avLst/>
          </a:prstGeom>
          <a:ln w="12700">
            <a:miter lim="400000"/>
          </a:ln>
        </p:spPr>
        <p:txBody>
          <a:bodyPr wrap="square" lIns="36576" tIns="36576" rIns="36576" bIns="36576" anchor="t" anchorCtr="0">
            <a:spAutoFit/>
          </a:bodyPr>
          <a:lstStyle>
            <a:lvl1pPr algn="l">
              <a:defRPr sz="2100">
                <a:solidFill>
                  <a:schemeClr val="bg1">
                    <a:lumMod val="65000"/>
                  </a:schemeClr>
                </a:solidFill>
                <a:ea typeface="Lato Regular"/>
                <a:cs typeface="Lato Regular"/>
              </a:defRPr>
            </a:lvl1pPr>
          </a:lstStyle>
          <a:p>
            <a:pPr marR="0" lvl="0" algn="l" defTabSz="914400" rtl="0" eaLnBrk="1" fontAlgn="auto" latinLnBrk="0" hangingPunct="1">
              <a:lnSpc>
                <a:spcPct val="100000"/>
              </a:lnSpc>
              <a:spcBef>
                <a:spcPts val="0"/>
              </a:spcBef>
              <a:spcAft>
                <a:spcPts val="0"/>
              </a:spcAft>
              <a:buClrTx/>
              <a:buSzTx/>
              <a:tabLst/>
              <a:defRPr/>
            </a:pPr>
            <a:r>
              <a:rPr lang="en-US" sz="2400">
                <a:solidFill>
                  <a:schemeClr val="tx1"/>
                </a:solidFill>
                <a:latin typeface="Arial" panose="020B0604020202020204"/>
                <a:ea typeface="+mn-ea"/>
                <a:cs typeface="+mn-cs"/>
              </a:rPr>
              <a:t>Promote the value that our patients and care partners have in creating safety.</a:t>
            </a:r>
          </a:p>
        </p:txBody>
      </p:sp>
      <p:sp>
        <p:nvSpPr>
          <p:cNvPr id="34" name="Oval 33"/>
          <p:cNvSpPr/>
          <p:nvPr/>
        </p:nvSpPr>
        <p:spPr>
          <a:xfrm>
            <a:off x="753478" y="5056617"/>
            <a:ext cx="640080" cy="640080"/>
          </a:xfrm>
          <a:prstGeom prst="ellipse">
            <a:avLst/>
          </a:prstGeom>
          <a:solidFill>
            <a:schemeClr val="accent2"/>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584200" rtl="0" eaLnBrk="1" fontAlgn="auto" latinLnBrk="1" hangingPunct="0">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FFFFFF"/>
                </a:solidFill>
                <a:effectLst/>
                <a:uLnTx/>
                <a:uFillTx/>
                <a:latin typeface="Arial" panose="020B0604020202020204"/>
                <a:ea typeface="+mn-ea"/>
                <a:cs typeface="+mn-cs"/>
                <a:sym typeface="Helvetica Light"/>
              </a:rPr>
              <a:t>8</a:t>
            </a:r>
          </a:p>
        </p:txBody>
      </p:sp>
      <p:sp>
        <p:nvSpPr>
          <p:cNvPr id="5" name="Rectangle 4">
            <a:extLst>
              <a:ext uri="{FF2B5EF4-FFF2-40B4-BE49-F238E27FC236}">
                <a16:creationId xmlns:a16="http://schemas.microsoft.com/office/drawing/2014/main" id="{AD30849B-E18F-4B8F-A99C-EC5A151212E1}"/>
              </a:ext>
            </a:extLst>
          </p:cNvPr>
          <p:cNvSpPr/>
          <p:nvPr/>
        </p:nvSpPr>
        <p:spPr>
          <a:xfrm>
            <a:off x="1551540" y="4088710"/>
            <a:ext cx="10233343" cy="461665"/>
          </a:xfrm>
          <a:prstGeom prst="rect">
            <a:avLst/>
          </a:prstGeom>
        </p:spPr>
        <p:txBody>
          <a:bodyPr wrap="square" lIns="91440" tIns="45720" rIns="91440" bIns="45720" anchor="t">
            <a:spAutoFit/>
          </a:bodyPr>
          <a:lstStyle/>
          <a:p>
            <a:pPr>
              <a:defRPr/>
            </a:pPr>
            <a:r>
              <a:rPr kumimoji="0" lang="en-US" sz="2400" b="0" i="0" u="none" strike="noStrike" kern="1200" cap="none" spc="0" normalizeH="0" baseline="0" noProof="0" dirty="0">
                <a:ln>
                  <a:noFill/>
                </a:ln>
                <a:effectLst/>
                <a:uLnTx/>
                <a:uFillTx/>
                <a:latin typeface="Arial" panose="020B0604020202020204"/>
                <a:ea typeface="+mn-ea"/>
                <a:cs typeface="+mn-cs"/>
              </a:rPr>
              <a:t>Promote everyone’s role </a:t>
            </a:r>
            <a:r>
              <a:rPr lang="en-US" sz="2400" dirty="0">
                <a:latin typeface="Arial" panose="020B0604020202020204"/>
              </a:rPr>
              <a:t>and contributions to safer care.</a:t>
            </a:r>
            <a:endParaRPr kumimoji="0" lang="en-US" sz="2400" b="0" i="0" u="none" strike="noStrike" kern="1200" cap="none" spc="0" normalizeH="0" baseline="0" noProof="0" dirty="0">
              <a:ln>
                <a:noFill/>
              </a:ln>
              <a:effectLst/>
              <a:uLnTx/>
              <a:uFillTx/>
              <a:latin typeface="Arial" panose="020B0604020202020204"/>
              <a:ea typeface="+mn-ea"/>
              <a:cs typeface="+mn-cs"/>
            </a:endParaRPr>
          </a:p>
        </p:txBody>
      </p:sp>
      <p:sp>
        <p:nvSpPr>
          <p:cNvPr id="33" name="Oval 32"/>
          <p:cNvSpPr/>
          <p:nvPr/>
        </p:nvSpPr>
        <p:spPr>
          <a:xfrm>
            <a:off x="753478" y="3959895"/>
            <a:ext cx="640080" cy="640080"/>
          </a:xfrm>
          <a:prstGeom prst="ellipse">
            <a:avLst/>
          </a:prstGeom>
          <a:solidFill>
            <a:schemeClr val="accent3"/>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584200" rtl="0" eaLnBrk="1" fontAlgn="auto" latinLnBrk="1" hangingPunct="0">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black"/>
                </a:solidFill>
                <a:effectLst/>
                <a:uLnTx/>
                <a:uFillTx/>
                <a:latin typeface="Arial" panose="020B0604020202020204"/>
                <a:ea typeface="+mn-ea"/>
                <a:cs typeface="+mn-cs"/>
                <a:sym typeface="Helvetica Light"/>
              </a:rPr>
              <a:t>7</a:t>
            </a:r>
          </a:p>
        </p:txBody>
      </p:sp>
      <p:sp>
        <p:nvSpPr>
          <p:cNvPr id="24" name="TextBox 23"/>
          <p:cNvSpPr txBox="1"/>
          <p:nvPr/>
        </p:nvSpPr>
        <p:spPr>
          <a:xfrm>
            <a:off x="1601771" y="2834825"/>
            <a:ext cx="10132883" cy="812530"/>
          </a:xfrm>
          <a:prstGeom prst="rect">
            <a:avLst/>
          </a:prstGeom>
          <a:ln w="12700">
            <a:miter lim="400000"/>
          </a:ln>
        </p:spPr>
        <p:txBody>
          <a:bodyPr wrap="square" lIns="36576" tIns="36576" rIns="36576" bIns="36576" anchor="t" anchorCtr="0">
            <a:spAutoFit/>
          </a:bodyPr>
          <a:lstStyle>
            <a:lvl1pPr algn="l">
              <a:defRPr sz="2100">
                <a:solidFill>
                  <a:schemeClr val="bg1">
                    <a:lumMod val="65000"/>
                  </a:schemeClr>
                </a:solidFill>
                <a:ea typeface="Lato Regular"/>
                <a:cs typeface="Lato Regular"/>
              </a:defRPr>
            </a:lvl1pPr>
          </a:lstStyle>
          <a:p>
            <a:pPr marR="0" lvl="0" algn="l" defTabSz="914400" rtl="0" eaLnBrk="1" fontAlgn="auto" latinLnBrk="0" hangingPunct="1">
              <a:lnSpc>
                <a:spcPct val="100000"/>
              </a:lnSpc>
              <a:spcBef>
                <a:spcPts val="0"/>
              </a:spcBef>
              <a:spcAft>
                <a:spcPts val="0"/>
              </a:spcAft>
              <a:buClrTx/>
              <a:buSzTx/>
              <a:tabLst/>
              <a:defRPr/>
            </a:pPr>
            <a:r>
              <a:rPr lang="en-US" sz="2400">
                <a:solidFill>
                  <a:schemeClr val="tx1"/>
                </a:solidFill>
                <a:latin typeface="Arial" panose="020B0604020202020204"/>
              </a:rPr>
              <a:t>Recognize that safety</a:t>
            </a:r>
            <a:r>
              <a:rPr kumimoji="0" lang="en-US" sz="2400" b="0" i="0" u="none" strike="noStrike" kern="1200" cap="none" spc="0" normalizeH="0" baseline="0" noProof="0">
                <a:ln>
                  <a:noFill/>
                </a:ln>
                <a:solidFill>
                  <a:schemeClr val="tx1"/>
                </a:solidFill>
                <a:effectLst/>
                <a:uLnTx/>
                <a:uFillTx/>
                <a:latin typeface="Arial" panose="020B0604020202020204"/>
                <a:ea typeface="+mn-ea"/>
                <a:cs typeface="+mn-cs"/>
              </a:rPr>
              <a:t> can be created and start to take steps to promote safer care (not just prevent harm).</a:t>
            </a:r>
            <a:r>
              <a:rPr lang="en-US" sz="2400">
                <a:solidFill>
                  <a:schemeClr val="tx1"/>
                </a:solidFill>
                <a:latin typeface="Arial" panose="020B0604020202020204"/>
              </a:rPr>
              <a:t> </a:t>
            </a:r>
            <a:r>
              <a:rPr kumimoji="0" lang="en-US" sz="2400" b="0" i="0" u="none" strike="noStrike" kern="1200" cap="none" spc="0" normalizeH="0" baseline="0" noProof="0">
                <a:ln>
                  <a:noFill/>
                </a:ln>
                <a:solidFill>
                  <a:schemeClr val="tx1"/>
                </a:solidFill>
                <a:effectLst/>
                <a:uLnTx/>
                <a:uFillTx/>
                <a:latin typeface="Arial" panose="020B0604020202020204"/>
                <a:ea typeface="+mn-ea"/>
                <a:cs typeface="+mn-cs"/>
              </a:rPr>
              <a:t> </a:t>
            </a:r>
          </a:p>
        </p:txBody>
      </p:sp>
      <p:sp>
        <p:nvSpPr>
          <p:cNvPr id="29" name="Oval 28"/>
          <p:cNvSpPr/>
          <p:nvPr/>
        </p:nvSpPr>
        <p:spPr>
          <a:xfrm>
            <a:off x="753478" y="2920067"/>
            <a:ext cx="640080" cy="640080"/>
          </a:xfrm>
          <a:prstGeom prst="ellipse">
            <a:avLst/>
          </a:prstGeom>
          <a:solidFill>
            <a:schemeClr val="accent5"/>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584200" rtl="0" eaLnBrk="1" fontAlgn="auto" latinLnBrk="1" hangingPunct="0">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white"/>
                </a:solidFill>
                <a:effectLst/>
                <a:uLnTx/>
                <a:uFillTx/>
                <a:latin typeface="Arial" panose="020B0604020202020204"/>
                <a:ea typeface="+mn-ea"/>
                <a:cs typeface="+mn-cs"/>
                <a:sym typeface="Helvetica Light"/>
              </a:rPr>
              <a:t>6</a:t>
            </a:r>
          </a:p>
        </p:txBody>
      </p:sp>
      <p:sp>
        <p:nvSpPr>
          <p:cNvPr id="3" name="Rectangle 2">
            <a:extLst>
              <a:ext uri="{FF2B5EF4-FFF2-40B4-BE49-F238E27FC236}">
                <a16:creationId xmlns:a16="http://schemas.microsoft.com/office/drawing/2014/main" id="{968ED3A3-E2D9-4AE1-A7B4-4CE4F813EFB3}"/>
              </a:ext>
            </a:extLst>
          </p:cNvPr>
          <p:cNvSpPr/>
          <p:nvPr/>
        </p:nvSpPr>
        <p:spPr>
          <a:xfrm>
            <a:off x="1536546" y="2054045"/>
            <a:ext cx="10505370" cy="461665"/>
          </a:xfrm>
          <a:prstGeom prst="rect">
            <a:avLst/>
          </a:prstGeom>
        </p:spPr>
        <p:txBody>
          <a:bodyPr wrap="square" lIns="91440" tIns="45720" rIns="91440" bIns="45720" anchor="t">
            <a:spAutoFit/>
          </a:bodyPr>
          <a:lstStyle/>
          <a:p>
            <a:pPr>
              <a:defRPr/>
            </a:pPr>
            <a:r>
              <a:rPr kumimoji="0" lang="en-US" sz="2400" b="0" i="0" u="none" strike="noStrike" kern="1200" cap="none" spc="0" normalizeH="0" baseline="0" noProof="0" dirty="0">
                <a:ln>
                  <a:noFill/>
                </a:ln>
                <a:effectLst/>
                <a:uLnTx/>
                <a:uFillTx/>
                <a:latin typeface="Arial" panose="020B0604020202020204"/>
                <a:ea typeface="+mn-ea"/>
                <a:cs typeface="+mn-cs"/>
              </a:rPr>
              <a:t>Empower </a:t>
            </a:r>
            <a:r>
              <a:rPr lang="en-US" sz="2400" dirty="0">
                <a:latin typeface="Arial" panose="020B0604020202020204"/>
              </a:rPr>
              <a:t>our staff and physicians </a:t>
            </a:r>
            <a:r>
              <a:rPr kumimoji="0" lang="en-US" sz="2400" b="0" i="0" u="none" strike="noStrike" kern="1200" cap="none" spc="0" normalizeH="0" baseline="0" noProof="0" dirty="0">
                <a:ln>
                  <a:noFill/>
                </a:ln>
                <a:effectLst/>
                <a:uLnTx/>
                <a:uFillTx/>
                <a:latin typeface="Arial" panose="020B0604020202020204"/>
                <a:ea typeface="+mn-ea"/>
                <a:cs typeface="+mn-cs"/>
              </a:rPr>
              <a:t>to take a proactive role in safety.</a:t>
            </a:r>
            <a:endParaRPr kumimoji="0" lang="en-CA" sz="2400" b="0" i="0" u="none" strike="noStrike" kern="1200" cap="none" spc="0" normalizeH="0" baseline="0" noProof="0" dirty="0">
              <a:ln>
                <a:noFill/>
              </a:ln>
              <a:effectLst/>
              <a:uLnTx/>
              <a:uFillTx/>
              <a:latin typeface="Arial" panose="020B0604020202020204"/>
              <a:ea typeface="+mn-ea"/>
              <a:cs typeface="+mn-cs"/>
            </a:endParaRPr>
          </a:p>
        </p:txBody>
      </p:sp>
      <p:sp>
        <p:nvSpPr>
          <p:cNvPr id="25" name="Oval 24"/>
          <p:cNvSpPr/>
          <p:nvPr/>
        </p:nvSpPr>
        <p:spPr>
          <a:xfrm>
            <a:off x="753478" y="1964838"/>
            <a:ext cx="640080" cy="640080"/>
          </a:xfrm>
          <a:prstGeom prst="ellipse">
            <a:avLst/>
          </a:prstGeom>
          <a:solidFill>
            <a:schemeClr val="accent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584200" rtl="0" eaLnBrk="1" fontAlgn="auto" latinLnBrk="1" hangingPunct="0">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FFFFFF"/>
                </a:solidFill>
                <a:effectLst/>
                <a:uLnTx/>
                <a:uFillTx/>
                <a:latin typeface="Arial" panose="020B0604020202020204"/>
                <a:ea typeface="+mn-ea"/>
                <a:cs typeface="+mn-cs"/>
                <a:sym typeface="Helvetica Light"/>
              </a:rPr>
              <a:t>5</a:t>
            </a:r>
          </a:p>
        </p:txBody>
      </p:sp>
      <p:sp>
        <p:nvSpPr>
          <p:cNvPr id="4" name="Title 3"/>
          <p:cNvSpPr>
            <a:spLocks noGrp="1"/>
          </p:cNvSpPr>
          <p:nvPr>
            <p:ph type="title"/>
          </p:nvPr>
        </p:nvSpPr>
        <p:spPr/>
        <p:txBody>
          <a:bodyPr anchor="ctr">
            <a:normAutofit/>
          </a:bodyPr>
          <a:lstStyle/>
          <a:p>
            <a:r>
              <a:rPr lang="en-US" dirty="0"/>
              <a:t>Starting on a new path to </a:t>
            </a:r>
            <a:br>
              <a:rPr lang="en-US" dirty="0"/>
            </a:br>
            <a:r>
              <a:rPr lang="en-US" dirty="0"/>
              <a:t>Patient Safety</a:t>
            </a:r>
          </a:p>
        </p:txBody>
      </p:sp>
    </p:spTree>
    <p:custDataLst>
      <p:tags r:id="rId1"/>
    </p:custDataLst>
    <p:extLst>
      <p:ext uri="{BB962C8B-B14F-4D97-AF65-F5344CB8AC3E}">
        <p14:creationId xmlns:p14="http://schemas.microsoft.com/office/powerpoint/2010/main" val="18019515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81E7B59-06B5-E48F-EC68-066DF540BFB2}"/>
              </a:ext>
            </a:extLst>
          </p:cNvPr>
          <p:cNvSpPr>
            <a:spLocks noGrp="1"/>
          </p:cNvSpPr>
          <p:nvPr>
            <p:ph type="sldNum" sz="quarter" idx="12"/>
          </p:nvPr>
        </p:nvSpPr>
        <p:spPr/>
        <p:txBody>
          <a:bodyPr/>
          <a:lstStyle/>
          <a:p>
            <a:fld id="{7D0AB2B7-A222-44FF-B180-C8F0FD623967}" type="slidenum">
              <a:rPr lang="en-CA" smtClean="0">
                <a:solidFill>
                  <a:schemeClr val="bg1"/>
                </a:solidFill>
              </a:rPr>
              <a:t>24</a:t>
            </a:fld>
            <a:endParaRPr lang="en-CA">
              <a:solidFill>
                <a:schemeClr val="bg1"/>
              </a:solidFill>
            </a:endParaRPr>
          </a:p>
        </p:txBody>
      </p:sp>
      <p:pic>
        <p:nvPicPr>
          <p:cNvPr id="2050" name="Picture 2" descr="A graphic of health care professionals talking. Image text: What makes you feel safe?">
            <a:extLst>
              <a:ext uri="{FF2B5EF4-FFF2-40B4-BE49-F238E27FC236}">
                <a16:creationId xmlns:a16="http://schemas.microsoft.com/office/drawing/2014/main" id="{36CDEC28-F26F-3020-806C-EB91D70C36AA}"/>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5785427" y="1131882"/>
            <a:ext cx="5320145" cy="4617753"/>
          </a:xfrm>
          <a:prstGeom prst="round2DiagRect">
            <a:avLst>
              <a:gd name="adj1" fmla="val 31045"/>
              <a:gd name="adj2" fmla="val 0"/>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E61A97A6-09C6-A050-18BC-B47CCC86CAD7}"/>
              </a:ext>
            </a:extLst>
          </p:cNvPr>
          <p:cNvSpPr>
            <a:spLocks noGrp="1"/>
          </p:cNvSpPr>
          <p:nvPr>
            <p:ph type="title"/>
          </p:nvPr>
        </p:nvSpPr>
        <p:spPr>
          <a:xfrm>
            <a:off x="838200" y="2766218"/>
            <a:ext cx="10515600" cy="1325563"/>
          </a:xfrm>
        </p:spPr>
        <p:txBody>
          <a:bodyPr/>
          <a:lstStyle/>
          <a:p>
            <a:r>
              <a:rPr lang="en-US" dirty="0"/>
              <a:t>Practice of </a:t>
            </a:r>
            <a:br>
              <a:rPr lang="en-US" dirty="0"/>
            </a:br>
            <a:r>
              <a:rPr lang="en-US" dirty="0"/>
              <a:t>Inquiry</a:t>
            </a:r>
          </a:p>
        </p:txBody>
      </p:sp>
    </p:spTree>
    <p:extLst>
      <p:ext uri="{BB962C8B-B14F-4D97-AF65-F5344CB8AC3E}">
        <p14:creationId xmlns:p14="http://schemas.microsoft.com/office/powerpoint/2010/main" val="16138012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B216FBE-A192-4CDD-85E3-1F657EC8DF6A}"/>
              </a:ext>
            </a:extLst>
          </p:cNvPr>
          <p:cNvSpPr>
            <a:spLocks noGrp="1"/>
          </p:cNvSpPr>
          <p:nvPr>
            <p:ph type="sldNum" sz="quarter" idx="12"/>
          </p:nvPr>
        </p:nvSpPr>
        <p:spPr/>
        <p:txBody>
          <a:bodyPr anchor="ctr">
            <a:normAutofit/>
          </a:bodyPr>
          <a:lstStyle/>
          <a:p>
            <a:pPr>
              <a:spcAft>
                <a:spcPts val="600"/>
              </a:spcAft>
            </a:pPr>
            <a:fld id="{7D0AB2B7-A222-44FF-B180-C8F0FD623967}" type="slidenum">
              <a:rPr lang="en-CA" smtClean="0"/>
              <a:pPr>
                <a:spcAft>
                  <a:spcPts val="600"/>
                </a:spcAft>
              </a:pPr>
              <a:t>25</a:t>
            </a:fld>
            <a:endParaRPr lang="en-CA"/>
          </a:p>
        </p:txBody>
      </p:sp>
      <p:sp>
        <p:nvSpPr>
          <p:cNvPr id="23" name="Round Diagonal Corner Rectangle 22">
            <a:extLst>
              <a:ext uri="{FF2B5EF4-FFF2-40B4-BE49-F238E27FC236}">
                <a16:creationId xmlns:a16="http://schemas.microsoft.com/office/drawing/2014/main" id="{7BDE1A89-D7AF-29C6-81BE-8376AE2745AF}"/>
              </a:ext>
            </a:extLst>
          </p:cNvPr>
          <p:cNvSpPr/>
          <p:nvPr/>
        </p:nvSpPr>
        <p:spPr>
          <a:xfrm>
            <a:off x="9006952" y="3851562"/>
            <a:ext cx="2743200" cy="1609494"/>
          </a:xfrm>
          <a:prstGeom prst="round2Diag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lnSpc>
                <a:spcPct val="110000"/>
              </a:lnSpc>
              <a:spcBef>
                <a:spcPts val="0"/>
              </a:spcBef>
              <a:buFont typeface="Arial" panose="020B0604020202020204" pitchFamily="34" charset="0"/>
              <a:buNone/>
            </a:pPr>
            <a:r>
              <a:rPr lang="en-US" b="1">
                <a:solidFill>
                  <a:schemeClr val="bg1"/>
                </a:solidFill>
                <a:latin typeface="Arial" panose="020B0604020202020204" pitchFamily="34" charset="0"/>
                <a:ea typeface="Times New Roman" panose="02020603050405020304" pitchFamily="18" charset="0"/>
                <a:cs typeface="Arial" panose="020B0604020202020204" pitchFamily="34" charset="0"/>
              </a:rPr>
              <a:t>What do you need </a:t>
            </a:r>
            <a:br>
              <a:rPr lang="en-US" b="1">
                <a:solidFill>
                  <a:schemeClr val="bg1"/>
                </a:solidFill>
                <a:latin typeface="Arial" panose="020B0604020202020204" pitchFamily="34" charset="0"/>
                <a:ea typeface="Times New Roman" panose="02020603050405020304" pitchFamily="18" charset="0"/>
                <a:cs typeface="Arial" panose="020B0604020202020204" pitchFamily="34" charset="0"/>
              </a:rPr>
            </a:br>
            <a:r>
              <a:rPr lang="en-US" b="1">
                <a:solidFill>
                  <a:schemeClr val="bg1"/>
                </a:solidFill>
                <a:latin typeface="Arial" panose="020B0604020202020204" pitchFamily="34" charset="0"/>
                <a:ea typeface="Times New Roman" panose="02020603050405020304" pitchFamily="18" charset="0"/>
                <a:cs typeface="Arial" panose="020B0604020202020204" pitchFamily="34" charset="0"/>
              </a:rPr>
              <a:t>to make you feel safe to raise concerns about safety?</a:t>
            </a:r>
          </a:p>
        </p:txBody>
      </p:sp>
      <p:sp>
        <p:nvSpPr>
          <p:cNvPr id="22" name="Round Diagonal Corner Rectangle 21">
            <a:extLst>
              <a:ext uri="{FF2B5EF4-FFF2-40B4-BE49-F238E27FC236}">
                <a16:creationId xmlns:a16="http://schemas.microsoft.com/office/drawing/2014/main" id="{111C51DA-2D2E-E0C5-DB6A-942CEC9CFBB3}"/>
              </a:ext>
            </a:extLst>
          </p:cNvPr>
          <p:cNvSpPr/>
          <p:nvPr/>
        </p:nvSpPr>
        <p:spPr>
          <a:xfrm>
            <a:off x="9006952" y="2135953"/>
            <a:ext cx="2743200" cy="1609494"/>
          </a:xfrm>
          <a:prstGeom prst="round2Diag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lnSpc>
                <a:spcPct val="107000"/>
              </a:lnSpc>
              <a:spcBef>
                <a:spcPts val="0"/>
              </a:spcBef>
              <a:buFont typeface="Arial" panose="020B0604020202020204" pitchFamily="34" charset="0"/>
              <a:buNone/>
            </a:pPr>
            <a:r>
              <a:rPr lang="en-US" b="1">
                <a:solidFill>
                  <a:schemeClr val="bg1"/>
                </a:solidFill>
                <a:latin typeface="Arial" panose="020B0604020202020204" pitchFamily="34" charset="0"/>
                <a:ea typeface="Times New Roman" panose="02020603050405020304" pitchFamily="18" charset="0"/>
                <a:cs typeface="Arial" panose="020B0604020202020204" pitchFamily="34" charset="0"/>
              </a:rPr>
              <a:t>Who do you speak to when you have a safety concern or compliment?</a:t>
            </a:r>
          </a:p>
        </p:txBody>
      </p:sp>
      <p:sp>
        <p:nvSpPr>
          <p:cNvPr id="20" name="Round Diagonal Corner Rectangle 19">
            <a:extLst>
              <a:ext uri="{FF2B5EF4-FFF2-40B4-BE49-F238E27FC236}">
                <a16:creationId xmlns:a16="http://schemas.microsoft.com/office/drawing/2014/main" id="{347E2D11-B0FE-94B9-A19C-1E9242647B27}"/>
              </a:ext>
            </a:extLst>
          </p:cNvPr>
          <p:cNvSpPr/>
          <p:nvPr/>
        </p:nvSpPr>
        <p:spPr>
          <a:xfrm>
            <a:off x="6121081" y="3851562"/>
            <a:ext cx="2743200" cy="1609494"/>
          </a:xfrm>
          <a:prstGeom prst="round2Diag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lnSpc>
                <a:spcPct val="110000"/>
              </a:lnSpc>
              <a:spcBef>
                <a:spcPts val="0"/>
              </a:spcBef>
              <a:buFont typeface="Arial" panose="020B0604020202020204" pitchFamily="34" charset="0"/>
              <a:buNone/>
            </a:pPr>
            <a:r>
              <a:rPr lang="en-US" b="1">
                <a:solidFill>
                  <a:schemeClr val="bg1"/>
                </a:solidFill>
                <a:latin typeface="Arial" panose="020B0604020202020204" pitchFamily="34" charset="0"/>
                <a:ea typeface="Times New Roman" panose="02020603050405020304" pitchFamily="18" charset="0"/>
                <a:cs typeface="Arial" panose="020B0604020202020204" pitchFamily="34" charset="0"/>
              </a:rPr>
              <a:t>What has made you feel unsafe at work (or since we last talked)?</a:t>
            </a:r>
          </a:p>
        </p:txBody>
      </p:sp>
      <p:sp>
        <p:nvSpPr>
          <p:cNvPr id="17" name="Round Diagonal Corner Rectangle 16">
            <a:extLst>
              <a:ext uri="{FF2B5EF4-FFF2-40B4-BE49-F238E27FC236}">
                <a16:creationId xmlns:a16="http://schemas.microsoft.com/office/drawing/2014/main" id="{A545CFBC-A0A1-E225-847F-5292AE58BE71}"/>
              </a:ext>
            </a:extLst>
          </p:cNvPr>
          <p:cNvSpPr/>
          <p:nvPr/>
        </p:nvSpPr>
        <p:spPr>
          <a:xfrm>
            <a:off x="6121082" y="2135953"/>
            <a:ext cx="2743200" cy="1609494"/>
          </a:xfrm>
          <a:prstGeom prst="round2Diag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lnSpc>
                <a:spcPct val="107000"/>
              </a:lnSpc>
              <a:spcBef>
                <a:spcPts val="0"/>
              </a:spcBef>
              <a:buFont typeface="Arial" panose="020B0604020202020204" pitchFamily="34" charset="0"/>
              <a:buNone/>
            </a:pPr>
            <a:r>
              <a:rPr lang="en-US" b="1">
                <a:solidFill>
                  <a:schemeClr val="bg1"/>
                </a:solidFill>
                <a:latin typeface="Arial" panose="020B0604020202020204" pitchFamily="34" charset="0"/>
                <a:ea typeface="Times New Roman" panose="02020603050405020304" pitchFamily="18" charset="0"/>
                <a:cs typeface="Arial" panose="020B0604020202020204" pitchFamily="34" charset="0"/>
              </a:rPr>
              <a:t>Tell me about anything that alarmed or worried you during your delivery of care</a:t>
            </a:r>
          </a:p>
        </p:txBody>
      </p:sp>
      <p:sp>
        <p:nvSpPr>
          <p:cNvPr id="19" name="Round Diagonal Corner Rectangle 18">
            <a:extLst>
              <a:ext uri="{FF2B5EF4-FFF2-40B4-BE49-F238E27FC236}">
                <a16:creationId xmlns:a16="http://schemas.microsoft.com/office/drawing/2014/main" id="{15B17F84-730B-3D93-967B-C882FB1337E8}"/>
              </a:ext>
            </a:extLst>
          </p:cNvPr>
          <p:cNvSpPr/>
          <p:nvPr/>
        </p:nvSpPr>
        <p:spPr>
          <a:xfrm>
            <a:off x="3235210" y="3850379"/>
            <a:ext cx="2743200" cy="1609494"/>
          </a:xfrm>
          <a:prstGeom prst="round2Diag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lnSpc>
                <a:spcPct val="120000"/>
              </a:lnSpc>
              <a:spcBef>
                <a:spcPts val="0"/>
              </a:spcBef>
              <a:buFont typeface="Arial" panose="020B0604020202020204" pitchFamily="34" charset="0"/>
              <a:buNone/>
            </a:pPr>
            <a:r>
              <a:rPr lang="en-US" b="1">
                <a:solidFill>
                  <a:schemeClr val="bg1"/>
                </a:solidFill>
                <a:latin typeface="Arial" panose="020B0604020202020204" pitchFamily="34" charset="0"/>
                <a:ea typeface="Times New Roman" panose="02020603050405020304" pitchFamily="18" charset="0"/>
                <a:cs typeface="Arial" panose="020B0604020202020204" pitchFamily="34" charset="0"/>
              </a:rPr>
              <a:t>How safe </a:t>
            </a:r>
            <a:br>
              <a:rPr lang="en-US" b="1">
                <a:solidFill>
                  <a:schemeClr val="bg1"/>
                </a:solidFill>
                <a:latin typeface="Arial" panose="020B0604020202020204" pitchFamily="34" charset="0"/>
                <a:ea typeface="Times New Roman" panose="02020603050405020304" pitchFamily="18" charset="0"/>
                <a:cs typeface="Arial" panose="020B0604020202020204" pitchFamily="34" charset="0"/>
              </a:rPr>
            </a:br>
            <a:r>
              <a:rPr lang="en-US" b="1">
                <a:solidFill>
                  <a:schemeClr val="bg1"/>
                </a:solidFill>
                <a:latin typeface="Arial" panose="020B0604020202020204" pitchFamily="34" charset="0"/>
                <a:ea typeface="Times New Roman" panose="02020603050405020304" pitchFamily="18" charset="0"/>
                <a:cs typeface="Arial" panose="020B0604020202020204" pitchFamily="34" charset="0"/>
              </a:rPr>
              <a:t>is our care? </a:t>
            </a:r>
          </a:p>
        </p:txBody>
      </p:sp>
      <p:sp>
        <p:nvSpPr>
          <p:cNvPr id="16" name="Round Diagonal Corner Rectangle 15">
            <a:extLst>
              <a:ext uri="{FF2B5EF4-FFF2-40B4-BE49-F238E27FC236}">
                <a16:creationId xmlns:a16="http://schemas.microsoft.com/office/drawing/2014/main" id="{31B4D79D-B7DD-D573-A868-449363F209E9}"/>
              </a:ext>
            </a:extLst>
          </p:cNvPr>
          <p:cNvSpPr/>
          <p:nvPr/>
        </p:nvSpPr>
        <p:spPr>
          <a:xfrm>
            <a:off x="3235210" y="2134770"/>
            <a:ext cx="2743200" cy="1609494"/>
          </a:xfrm>
          <a:prstGeom prst="round2Diag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lnSpc>
                <a:spcPct val="107000"/>
              </a:lnSpc>
              <a:spcBef>
                <a:spcPts val="0"/>
              </a:spcBef>
              <a:buNone/>
            </a:pPr>
            <a:r>
              <a:rPr lang="en-US" b="1">
                <a:solidFill>
                  <a:schemeClr val="bg1"/>
                </a:solidFill>
                <a:latin typeface="Arial" panose="020B0604020202020204" pitchFamily="34" charset="0"/>
                <a:ea typeface="Times New Roman" panose="02020603050405020304" pitchFamily="18" charset="0"/>
                <a:cs typeface="Arial" panose="020B0604020202020204" pitchFamily="34" charset="0"/>
              </a:rPr>
              <a:t>How is the presence of safety different from the absence </a:t>
            </a:r>
            <a:br>
              <a:rPr lang="en-US" b="1">
                <a:solidFill>
                  <a:schemeClr val="bg1"/>
                </a:solidFill>
                <a:latin typeface="Arial" panose="020B0604020202020204" pitchFamily="34" charset="0"/>
                <a:ea typeface="Times New Roman" panose="02020603050405020304" pitchFamily="18" charset="0"/>
                <a:cs typeface="Arial" panose="020B0604020202020204" pitchFamily="34" charset="0"/>
              </a:rPr>
            </a:br>
            <a:r>
              <a:rPr lang="en-US" b="1">
                <a:solidFill>
                  <a:schemeClr val="bg1"/>
                </a:solidFill>
                <a:latin typeface="Arial" panose="020B0604020202020204" pitchFamily="34" charset="0"/>
                <a:ea typeface="Times New Roman" panose="02020603050405020304" pitchFamily="18" charset="0"/>
                <a:cs typeface="Arial" panose="020B0604020202020204" pitchFamily="34" charset="0"/>
              </a:rPr>
              <a:t>of harm?</a:t>
            </a:r>
          </a:p>
        </p:txBody>
      </p:sp>
      <p:sp>
        <p:nvSpPr>
          <p:cNvPr id="18" name="Round Diagonal Corner Rectangle 17">
            <a:extLst>
              <a:ext uri="{FF2B5EF4-FFF2-40B4-BE49-F238E27FC236}">
                <a16:creationId xmlns:a16="http://schemas.microsoft.com/office/drawing/2014/main" id="{B67F6642-FC9F-1739-F163-5A26CE75DD48}"/>
              </a:ext>
            </a:extLst>
          </p:cNvPr>
          <p:cNvSpPr/>
          <p:nvPr/>
        </p:nvSpPr>
        <p:spPr>
          <a:xfrm>
            <a:off x="349338" y="3850379"/>
            <a:ext cx="2743200" cy="1609494"/>
          </a:xfrm>
          <a:prstGeom prst="round2Diag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lnSpc>
                <a:spcPct val="100000"/>
              </a:lnSpc>
              <a:spcBef>
                <a:spcPts val="0"/>
              </a:spcBef>
              <a:buFont typeface="Arial" panose="020B0604020202020204" pitchFamily="34" charset="0"/>
              <a:buNone/>
            </a:pPr>
            <a:r>
              <a:rPr lang="en-US" b="1" dirty="0">
                <a:solidFill>
                  <a:schemeClr val="bg1"/>
                </a:solidFill>
                <a:latin typeface="Arial" panose="020B0604020202020204" pitchFamily="34" charset="0"/>
                <a:ea typeface="Times New Roman" panose="02020603050405020304" pitchFamily="18" charset="0"/>
                <a:cs typeface="Arial" panose="020B0604020202020204" pitchFamily="34" charset="0"/>
              </a:rPr>
              <a:t>Is our care safe </a:t>
            </a:r>
            <a:br>
              <a:rPr lang="en-US" b="1" dirty="0">
                <a:solidFill>
                  <a:schemeClr val="bg1"/>
                </a:solidFill>
                <a:latin typeface="Arial" panose="020B0604020202020204" pitchFamily="34" charset="0"/>
                <a:ea typeface="Times New Roman" panose="02020603050405020304" pitchFamily="18" charset="0"/>
                <a:cs typeface="Arial" panose="020B0604020202020204" pitchFamily="34" charset="0"/>
              </a:rPr>
            </a:br>
            <a:r>
              <a:rPr lang="en-US" b="1" dirty="0">
                <a:solidFill>
                  <a:schemeClr val="bg1"/>
                </a:solidFill>
                <a:latin typeface="Arial" panose="020B0604020202020204" pitchFamily="34" charset="0"/>
                <a:ea typeface="Times New Roman" panose="02020603050405020304" pitchFamily="18" charset="0"/>
                <a:cs typeface="Arial" panose="020B0604020202020204" pitchFamily="34" charset="0"/>
              </a:rPr>
              <a:t>or are we just lucky? </a:t>
            </a:r>
          </a:p>
        </p:txBody>
      </p:sp>
      <p:sp>
        <p:nvSpPr>
          <p:cNvPr id="10" name="Round Diagonal Corner Rectangle 9">
            <a:extLst>
              <a:ext uri="{FF2B5EF4-FFF2-40B4-BE49-F238E27FC236}">
                <a16:creationId xmlns:a16="http://schemas.microsoft.com/office/drawing/2014/main" id="{CB351858-2905-379F-9614-4A7A7294A270}"/>
              </a:ext>
            </a:extLst>
          </p:cNvPr>
          <p:cNvSpPr/>
          <p:nvPr/>
        </p:nvSpPr>
        <p:spPr>
          <a:xfrm>
            <a:off x="349338" y="2134770"/>
            <a:ext cx="2743200" cy="1609494"/>
          </a:xfrm>
          <a:prstGeom prst="round2Diag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lnSpc>
                <a:spcPct val="107000"/>
              </a:lnSpc>
              <a:spcBef>
                <a:spcPts val="0"/>
              </a:spcBef>
              <a:buFont typeface="Arial" panose="020B0604020202020204" pitchFamily="34" charset="0"/>
              <a:buNone/>
            </a:pPr>
            <a:r>
              <a:rPr lang="en-US" b="1">
                <a:solidFill>
                  <a:schemeClr val="bg1"/>
                </a:solidFill>
                <a:latin typeface="Arial" panose="020B0604020202020204" pitchFamily="34" charset="0"/>
                <a:ea typeface="Times New Roman" panose="02020603050405020304" pitchFamily="18" charset="0"/>
                <a:cs typeface="Arial" panose="020B0604020202020204" pitchFamily="34" charset="0"/>
              </a:rPr>
              <a:t>What does patient safety mean to you? </a:t>
            </a:r>
          </a:p>
        </p:txBody>
      </p:sp>
      <p:sp>
        <p:nvSpPr>
          <p:cNvPr id="7" name="Title 1">
            <a:extLst>
              <a:ext uri="{FF2B5EF4-FFF2-40B4-BE49-F238E27FC236}">
                <a16:creationId xmlns:a16="http://schemas.microsoft.com/office/drawing/2014/main" id="{33C9D581-DC54-7531-D5A1-93D8A441415C}"/>
              </a:ext>
            </a:extLst>
          </p:cNvPr>
          <p:cNvSpPr>
            <a:spLocks noGrp="1"/>
          </p:cNvSpPr>
          <p:nvPr>
            <p:ph type="title"/>
          </p:nvPr>
        </p:nvSpPr>
        <p:spPr/>
        <p:txBody>
          <a:bodyPr>
            <a:normAutofit fontScale="90000"/>
          </a:bodyPr>
          <a:lstStyle/>
          <a:p>
            <a:pPr>
              <a:lnSpc>
                <a:spcPct val="110000"/>
              </a:lnSpc>
            </a:pPr>
            <a:r>
              <a:rPr lang="en-US" dirty="0"/>
              <a:t>Questions you can ask your colleagues</a:t>
            </a:r>
          </a:p>
        </p:txBody>
      </p:sp>
    </p:spTree>
    <p:extLst>
      <p:ext uri="{BB962C8B-B14F-4D97-AF65-F5344CB8AC3E}">
        <p14:creationId xmlns:p14="http://schemas.microsoft.com/office/powerpoint/2010/main" val="35945570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B216FBE-A192-4CDD-85E3-1F657EC8DF6A}"/>
              </a:ext>
            </a:extLst>
          </p:cNvPr>
          <p:cNvSpPr>
            <a:spLocks noGrp="1"/>
          </p:cNvSpPr>
          <p:nvPr>
            <p:ph type="sldNum" sz="quarter" idx="12"/>
          </p:nvPr>
        </p:nvSpPr>
        <p:spPr/>
        <p:txBody>
          <a:bodyPr anchor="ctr">
            <a:normAutofit/>
          </a:bodyPr>
          <a:lstStyle/>
          <a:p>
            <a:pPr>
              <a:spcAft>
                <a:spcPts val="600"/>
              </a:spcAft>
            </a:pPr>
            <a:fld id="{7D0AB2B7-A222-44FF-B180-C8F0FD623967}" type="slidenum">
              <a:rPr lang="en-CA" smtClean="0"/>
              <a:pPr>
                <a:spcAft>
                  <a:spcPts val="600"/>
                </a:spcAft>
              </a:pPr>
              <a:t>26</a:t>
            </a:fld>
            <a:endParaRPr lang="en-CA"/>
          </a:p>
        </p:txBody>
      </p:sp>
      <p:sp>
        <p:nvSpPr>
          <p:cNvPr id="9" name="Round Diagonal Corner Rectangle 8">
            <a:extLst>
              <a:ext uri="{FF2B5EF4-FFF2-40B4-BE49-F238E27FC236}">
                <a16:creationId xmlns:a16="http://schemas.microsoft.com/office/drawing/2014/main" id="{E25A18F0-A96E-1AF8-447F-A4C048BE8163}"/>
              </a:ext>
            </a:extLst>
          </p:cNvPr>
          <p:cNvSpPr/>
          <p:nvPr/>
        </p:nvSpPr>
        <p:spPr>
          <a:xfrm>
            <a:off x="7239000" y="3851562"/>
            <a:ext cx="2743200" cy="1609494"/>
          </a:xfrm>
          <a:prstGeom prst="round2Diag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lnSpc>
                <a:spcPct val="110000"/>
              </a:lnSpc>
              <a:spcBef>
                <a:spcPts val="0"/>
              </a:spcBef>
              <a:buFont typeface="Arial" panose="020B0604020202020204" pitchFamily="34" charset="0"/>
              <a:buNone/>
            </a:pPr>
            <a:r>
              <a:rPr lang="en-US" b="1" dirty="0">
                <a:solidFill>
                  <a:schemeClr val="tx1"/>
                </a:solidFill>
                <a:latin typeface="Arial" panose="020B0604020202020204" pitchFamily="34" charset="0"/>
                <a:ea typeface="Times New Roman" panose="02020603050405020304" pitchFamily="18" charset="0"/>
                <a:cs typeface="Arial" panose="020B0604020202020204" pitchFamily="34" charset="0"/>
              </a:rPr>
              <a:t>What has made you feel unsafe at work (or since we last talked)?</a:t>
            </a:r>
          </a:p>
        </p:txBody>
      </p:sp>
      <p:sp>
        <p:nvSpPr>
          <p:cNvPr id="8" name="Round Diagonal Corner Rectangle 7">
            <a:extLst>
              <a:ext uri="{FF2B5EF4-FFF2-40B4-BE49-F238E27FC236}">
                <a16:creationId xmlns:a16="http://schemas.microsoft.com/office/drawing/2014/main" id="{8805D5FA-3F6A-2C47-8EAD-3CBEF9889E81}"/>
              </a:ext>
            </a:extLst>
          </p:cNvPr>
          <p:cNvSpPr/>
          <p:nvPr/>
        </p:nvSpPr>
        <p:spPr>
          <a:xfrm>
            <a:off x="4353129" y="3850379"/>
            <a:ext cx="2743200" cy="1609494"/>
          </a:xfrm>
          <a:prstGeom prst="round2Diag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lnSpc>
                <a:spcPct val="110000"/>
              </a:lnSpc>
              <a:spcBef>
                <a:spcPts val="0"/>
              </a:spcBef>
              <a:buFont typeface="Arial" panose="020B0604020202020204" pitchFamily="34" charset="0"/>
              <a:buNone/>
            </a:pPr>
            <a:r>
              <a:rPr lang="en-US" b="1" dirty="0">
                <a:solidFill>
                  <a:schemeClr val="bg1"/>
                </a:solidFill>
                <a:latin typeface="Arial" panose="020B0604020202020204" pitchFamily="34" charset="0"/>
                <a:ea typeface="Times New Roman" panose="02020603050405020304" pitchFamily="18" charset="0"/>
                <a:cs typeface="Arial" panose="020B0604020202020204" pitchFamily="34" charset="0"/>
              </a:rPr>
              <a:t>What are your </a:t>
            </a:r>
            <a:br>
              <a:rPr lang="en-US" b="1" dirty="0">
                <a:solidFill>
                  <a:schemeClr val="bg1"/>
                </a:solidFill>
                <a:latin typeface="Arial" panose="020B0604020202020204" pitchFamily="34" charset="0"/>
                <a:ea typeface="Times New Roman" panose="02020603050405020304" pitchFamily="18" charset="0"/>
                <a:cs typeface="Arial" panose="020B0604020202020204" pitchFamily="34" charset="0"/>
              </a:rPr>
            </a:br>
            <a:r>
              <a:rPr lang="en-US" b="1" dirty="0">
                <a:solidFill>
                  <a:schemeClr val="bg1"/>
                </a:solidFill>
                <a:latin typeface="Arial" panose="020B0604020202020204" pitchFamily="34" charset="0"/>
                <a:ea typeface="Times New Roman" panose="02020603050405020304" pitchFamily="18" charset="0"/>
                <a:cs typeface="Arial" panose="020B0604020202020204" pitchFamily="34" charset="0"/>
              </a:rPr>
              <a:t>care preferences? </a:t>
            </a:r>
            <a:br>
              <a:rPr lang="en-US" b="1" dirty="0">
                <a:solidFill>
                  <a:schemeClr val="bg1"/>
                </a:solidFill>
                <a:latin typeface="Arial" panose="020B0604020202020204" pitchFamily="34" charset="0"/>
                <a:ea typeface="Times New Roman" panose="02020603050405020304" pitchFamily="18" charset="0"/>
                <a:cs typeface="Arial" panose="020B0604020202020204" pitchFamily="34" charset="0"/>
              </a:rPr>
            </a:br>
            <a:r>
              <a:rPr lang="en-US" b="1" dirty="0">
                <a:solidFill>
                  <a:schemeClr val="bg1"/>
                </a:solidFill>
                <a:latin typeface="Arial" panose="020B0604020202020204" pitchFamily="34" charset="0"/>
                <a:ea typeface="Times New Roman" panose="02020603050405020304" pitchFamily="18" charset="0"/>
                <a:cs typeface="Arial" panose="020B0604020202020204" pitchFamily="34" charset="0"/>
              </a:rPr>
              <a:t>(for example, ‘what matters to you?’)</a:t>
            </a:r>
          </a:p>
        </p:txBody>
      </p:sp>
      <p:sp>
        <p:nvSpPr>
          <p:cNvPr id="6" name="Round Diagonal Corner Rectangle 5">
            <a:extLst>
              <a:ext uri="{FF2B5EF4-FFF2-40B4-BE49-F238E27FC236}">
                <a16:creationId xmlns:a16="http://schemas.microsoft.com/office/drawing/2014/main" id="{D5C5BD9A-8CE3-DE52-8F14-2CA6CE150E58}"/>
              </a:ext>
            </a:extLst>
          </p:cNvPr>
          <p:cNvSpPr/>
          <p:nvPr/>
        </p:nvSpPr>
        <p:spPr>
          <a:xfrm>
            <a:off x="1467257" y="3850379"/>
            <a:ext cx="2743200" cy="1609494"/>
          </a:xfrm>
          <a:prstGeom prst="round2Diag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lnSpc>
                <a:spcPct val="120000"/>
              </a:lnSpc>
              <a:spcBef>
                <a:spcPts val="0"/>
              </a:spcBef>
              <a:buFont typeface="Arial" panose="020B0604020202020204" pitchFamily="34" charset="0"/>
              <a:buNone/>
            </a:pPr>
            <a:r>
              <a:rPr lang="en-US" b="1" dirty="0">
                <a:solidFill>
                  <a:schemeClr val="tx1"/>
                </a:solidFill>
                <a:latin typeface="Arial" panose="020B0604020202020204" pitchFamily="34" charset="0"/>
                <a:ea typeface="Times New Roman" panose="02020603050405020304" pitchFamily="18" charset="0"/>
                <a:cs typeface="Arial" panose="020B0604020202020204" pitchFamily="34" charset="0"/>
              </a:rPr>
              <a:t>What makes you feel unsafe?</a:t>
            </a:r>
          </a:p>
        </p:txBody>
      </p:sp>
      <p:sp>
        <p:nvSpPr>
          <p:cNvPr id="10" name="Round Diagonal Corner Rectangle 9">
            <a:extLst>
              <a:ext uri="{FF2B5EF4-FFF2-40B4-BE49-F238E27FC236}">
                <a16:creationId xmlns:a16="http://schemas.microsoft.com/office/drawing/2014/main" id="{266F4146-5EFE-AA7D-EA92-58B59499A382}"/>
              </a:ext>
            </a:extLst>
          </p:cNvPr>
          <p:cNvSpPr/>
          <p:nvPr/>
        </p:nvSpPr>
        <p:spPr>
          <a:xfrm>
            <a:off x="9006952" y="2135953"/>
            <a:ext cx="2743200" cy="1609494"/>
          </a:xfrm>
          <a:prstGeom prst="round2Diag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lnSpc>
                <a:spcPct val="100000"/>
              </a:lnSpc>
              <a:spcBef>
                <a:spcPts val="0"/>
              </a:spcBef>
              <a:buFont typeface="Arial" panose="020B0604020202020204" pitchFamily="34" charset="0"/>
              <a:buNone/>
            </a:pPr>
            <a:r>
              <a:rPr lang="en-US" b="1" dirty="0">
                <a:solidFill>
                  <a:schemeClr val="tx1"/>
                </a:solidFill>
                <a:latin typeface="Arial" panose="020B0604020202020204" pitchFamily="34" charset="0"/>
                <a:ea typeface="Times New Roman" panose="02020603050405020304" pitchFamily="18" charset="0"/>
                <a:cs typeface="Arial" panose="020B0604020202020204" pitchFamily="34" charset="0"/>
              </a:rPr>
              <a:t>What would make </a:t>
            </a:r>
            <a:br>
              <a:rPr lang="en-US" b="1" dirty="0">
                <a:solidFill>
                  <a:schemeClr val="tx1"/>
                </a:solidFill>
                <a:latin typeface="Arial" panose="020B0604020202020204" pitchFamily="34" charset="0"/>
                <a:ea typeface="Times New Roman" panose="02020603050405020304" pitchFamily="18" charset="0"/>
                <a:cs typeface="Arial" panose="020B0604020202020204" pitchFamily="34" charset="0"/>
              </a:rPr>
            </a:br>
            <a:r>
              <a:rPr lang="en-US" b="1" dirty="0">
                <a:solidFill>
                  <a:schemeClr val="tx1"/>
                </a:solidFill>
                <a:latin typeface="Arial" panose="020B0604020202020204" pitchFamily="34" charset="0"/>
                <a:ea typeface="Times New Roman" panose="02020603050405020304" pitchFamily="18" charset="0"/>
                <a:cs typeface="Arial" panose="020B0604020202020204" pitchFamily="34" charset="0"/>
              </a:rPr>
              <a:t>you feel safer?</a:t>
            </a:r>
          </a:p>
        </p:txBody>
      </p:sp>
      <p:sp>
        <p:nvSpPr>
          <p:cNvPr id="5" name="Round Diagonal Corner Rectangle 4">
            <a:extLst>
              <a:ext uri="{FF2B5EF4-FFF2-40B4-BE49-F238E27FC236}">
                <a16:creationId xmlns:a16="http://schemas.microsoft.com/office/drawing/2014/main" id="{2B60104D-316E-5B33-3615-A4ACD296AD33}"/>
              </a:ext>
            </a:extLst>
          </p:cNvPr>
          <p:cNvSpPr/>
          <p:nvPr/>
        </p:nvSpPr>
        <p:spPr>
          <a:xfrm>
            <a:off x="6121082" y="2135953"/>
            <a:ext cx="2743200" cy="1609494"/>
          </a:xfrm>
          <a:prstGeom prst="round2Diag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lnSpc>
                <a:spcPct val="107000"/>
              </a:lnSpc>
              <a:spcBef>
                <a:spcPts val="0"/>
              </a:spcBef>
              <a:buFont typeface="Arial" panose="020B0604020202020204" pitchFamily="34" charset="0"/>
              <a:buNone/>
            </a:pPr>
            <a:r>
              <a:rPr lang="en-US" b="1" dirty="0">
                <a:solidFill>
                  <a:schemeClr val="bg1"/>
                </a:solidFill>
                <a:latin typeface="Arial" panose="020B0604020202020204" pitchFamily="34" charset="0"/>
                <a:ea typeface="Times New Roman" panose="02020603050405020304" pitchFamily="18" charset="0"/>
                <a:cs typeface="Arial" panose="020B0604020202020204" pitchFamily="34" charset="0"/>
              </a:rPr>
              <a:t>Tell me about anything that alarmed or worried you in the past 24 hours?</a:t>
            </a:r>
          </a:p>
        </p:txBody>
      </p:sp>
      <p:sp>
        <p:nvSpPr>
          <p:cNvPr id="4" name="Round Diagonal Corner Rectangle 3">
            <a:extLst>
              <a:ext uri="{FF2B5EF4-FFF2-40B4-BE49-F238E27FC236}">
                <a16:creationId xmlns:a16="http://schemas.microsoft.com/office/drawing/2014/main" id="{738DB06F-99F5-25DA-5181-33AABF06691A}"/>
              </a:ext>
            </a:extLst>
          </p:cNvPr>
          <p:cNvSpPr/>
          <p:nvPr/>
        </p:nvSpPr>
        <p:spPr>
          <a:xfrm>
            <a:off x="3235210" y="2134770"/>
            <a:ext cx="2743200" cy="1609494"/>
          </a:xfrm>
          <a:prstGeom prst="round2Diag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lnSpc>
                <a:spcPct val="107000"/>
              </a:lnSpc>
              <a:spcBef>
                <a:spcPts val="0"/>
              </a:spcBef>
              <a:buNone/>
            </a:pPr>
            <a:r>
              <a:rPr lang="en-US" b="1" dirty="0">
                <a:solidFill>
                  <a:schemeClr val="tx1"/>
                </a:solidFill>
                <a:latin typeface="Arial" panose="020B0604020202020204" pitchFamily="34" charset="0"/>
                <a:ea typeface="Times New Roman" panose="02020603050405020304" pitchFamily="18" charset="0"/>
                <a:cs typeface="Arial" panose="020B0604020202020204" pitchFamily="34" charset="0"/>
              </a:rPr>
              <a:t>What makes you feel safe?</a:t>
            </a:r>
          </a:p>
        </p:txBody>
      </p:sp>
      <p:sp>
        <p:nvSpPr>
          <p:cNvPr id="3" name="Round Diagonal Corner Rectangle 2">
            <a:extLst>
              <a:ext uri="{FF2B5EF4-FFF2-40B4-BE49-F238E27FC236}">
                <a16:creationId xmlns:a16="http://schemas.microsoft.com/office/drawing/2014/main" id="{7FDA4F16-E888-FA3B-62EC-16DE8D89B86D}"/>
              </a:ext>
            </a:extLst>
          </p:cNvPr>
          <p:cNvSpPr/>
          <p:nvPr/>
        </p:nvSpPr>
        <p:spPr>
          <a:xfrm>
            <a:off x="349338" y="2134770"/>
            <a:ext cx="2743200" cy="1609494"/>
          </a:xfrm>
          <a:prstGeom prst="round2Diag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lnSpc>
                <a:spcPct val="107000"/>
              </a:lnSpc>
              <a:spcBef>
                <a:spcPts val="0"/>
              </a:spcBef>
              <a:buFont typeface="Arial" panose="020B0604020202020204" pitchFamily="34" charset="0"/>
              <a:buNone/>
            </a:pPr>
            <a:r>
              <a:rPr lang="en-US" b="1" dirty="0">
                <a:solidFill>
                  <a:schemeClr val="bg1"/>
                </a:solidFill>
                <a:latin typeface="Arial" panose="020B0604020202020204" pitchFamily="34" charset="0"/>
                <a:ea typeface="Times New Roman" panose="02020603050405020304" pitchFamily="18" charset="0"/>
                <a:cs typeface="Arial" panose="020B0604020202020204" pitchFamily="34" charset="0"/>
              </a:rPr>
              <a:t>Who would you speak to if you didn’t feel safe?</a:t>
            </a:r>
          </a:p>
        </p:txBody>
      </p:sp>
      <p:sp>
        <p:nvSpPr>
          <p:cNvPr id="7" name="Title 1">
            <a:extLst>
              <a:ext uri="{FF2B5EF4-FFF2-40B4-BE49-F238E27FC236}">
                <a16:creationId xmlns:a16="http://schemas.microsoft.com/office/drawing/2014/main" id="{33C9D581-DC54-7531-D5A1-93D8A441415C}"/>
              </a:ext>
            </a:extLst>
          </p:cNvPr>
          <p:cNvSpPr>
            <a:spLocks noGrp="1"/>
          </p:cNvSpPr>
          <p:nvPr>
            <p:ph type="title"/>
          </p:nvPr>
        </p:nvSpPr>
        <p:spPr/>
        <p:txBody>
          <a:bodyPr>
            <a:normAutofit/>
          </a:bodyPr>
          <a:lstStyle/>
          <a:p>
            <a:pPr>
              <a:lnSpc>
                <a:spcPct val="110000"/>
              </a:lnSpc>
            </a:pPr>
            <a:r>
              <a:rPr lang="en-US" sz="3600" dirty="0"/>
              <a:t>Questions you can ask  your patients/residents/clients and care partners</a:t>
            </a:r>
          </a:p>
        </p:txBody>
      </p:sp>
    </p:spTree>
    <p:extLst>
      <p:ext uri="{BB962C8B-B14F-4D97-AF65-F5344CB8AC3E}">
        <p14:creationId xmlns:p14="http://schemas.microsoft.com/office/powerpoint/2010/main" val="32025979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E49344-A26C-DBAA-D1A6-F8397EC307C0}"/>
              </a:ext>
            </a:extLst>
          </p:cNvPr>
          <p:cNvSpPr>
            <a:spLocks noGrp="1"/>
          </p:cNvSpPr>
          <p:nvPr>
            <p:ph type="sldNum" sz="quarter" idx="12"/>
          </p:nvPr>
        </p:nvSpPr>
        <p:spPr/>
        <p:txBody>
          <a:bodyPr/>
          <a:lstStyle/>
          <a:p>
            <a:fld id="{7D0AB2B7-A222-44FF-B180-C8F0FD623967}" type="slidenum">
              <a:rPr lang="en-CA" smtClean="0"/>
              <a:pPr/>
              <a:t>27</a:t>
            </a:fld>
            <a:endParaRPr lang="en-CA"/>
          </a:p>
        </p:txBody>
      </p:sp>
      <p:sp>
        <p:nvSpPr>
          <p:cNvPr id="4" name="Content Placeholder 3">
            <a:extLst>
              <a:ext uri="{FF2B5EF4-FFF2-40B4-BE49-F238E27FC236}">
                <a16:creationId xmlns:a16="http://schemas.microsoft.com/office/drawing/2014/main" id="{AAA7F0FA-9A0C-F852-F39A-DA1FA9A1520C}"/>
              </a:ext>
            </a:extLst>
          </p:cNvPr>
          <p:cNvSpPr>
            <a:spLocks noGrp="1"/>
          </p:cNvSpPr>
          <p:nvPr>
            <p:ph idx="1"/>
          </p:nvPr>
        </p:nvSpPr>
        <p:spPr/>
        <p:txBody>
          <a:bodyPr vert="horz" lIns="91440" tIns="45720" rIns="91440" bIns="45720" rtlCol="0" anchor="t">
            <a:normAutofit/>
          </a:bodyPr>
          <a:lstStyle/>
          <a:p>
            <a:r>
              <a:rPr lang="en-US" sz="2400"/>
              <a:t>You are an important partner in delivering safe care.</a:t>
            </a:r>
          </a:p>
          <a:p>
            <a:r>
              <a:rPr lang="en-US" sz="2400"/>
              <a:t>You are an expert in “you”.</a:t>
            </a:r>
          </a:p>
          <a:p>
            <a:r>
              <a:rPr lang="en-US" sz="2400"/>
              <a:t>It is important for healthcare providers to talk to you about patient safety and it is important that you feel safe to speak up and contribute to your care.</a:t>
            </a:r>
          </a:p>
          <a:p>
            <a:r>
              <a:rPr lang="en-US" sz="2400"/>
              <a:t>Asking questions and sharing your concerns are ways you can help contribute to your safety.  </a:t>
            </a:r>
          </a:p>
          <a:p>
            <a:r>
              <a:rPr lang="en-US" sz="2400"/>
              <a:t>If you are uncomfortable talking to your provider, you can ask to have an essential care partner join you. </a:t>
            </a:r>
          </a:p>
          <a:p>
            <a:endParaRPr lang="en-US" sz="2400"/>
          </a:p>
          <a:p>
            <a:endParaRPr lang="en-US" sz="2400"/>
          </a:p>
        </p:txBody>
      </p:sp>
      <p:sp>
        <p:nvSpPr>
          <p:cNvPr id="3" name="Title 2">
            <a:extLst>
              <a:ext uri="{FF2B5EF4-FFF2-40B4-BE49-F238E27FC236}">
                <a16:creationId xmlns:a16="http://schemas.microsoft.com/office/drawing/2014/main" id="{3CEC29C4-0733-B223-01BC-77D78A301952}"/>
              </a:ext>
            </a:extLst>
          </p:cNvPr>
          <p:cNvSpPr>
            <a:spLocks noGrp="1"/>
          </p:cNvSpPr>
          <p:nvPr>
            <p:ph type="title"/>
          </p:nvPr>
        </p:nvSpPr>
        <p:spPr/>
        <p:txBody>
          <a:bodyPr/>
          <a:lstStyle/>
          <a:p>
            <a:r>
              <a:rPr lang="en-US">
                <a:solidFill>
                  <a:schemeClr val="accent1"/>
                </a:solidFill>
              </a:rPr>
              <a:t>Patients/residents/clients and care partners</a:t>
            </a:r>
          </a:p>
        </p:txBody>
      </p:sp>
    </p:spTree>
    <p:extLst>
      <p:ext uri="{BB962C8B-B14F-4D97-AF65-F5344CB8AC3E}">
        <p14:creationId xmlns:p14="http://schemas.microsoft.com/office/powerpoint/2010/main" val="16516518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B216FBE-A192-4CDD-85E3-1F657EC8DF6A}"/>
              </a:ext>
            </a:extLst>
          </p:cNvPr>
          <p:cNvSpPr>
            <a:spLocks noGrp="1"/>
          </p:cNvSpPr>
          <p:nvPr>
            <p:ph type="sldNum" sz="quarter" idx="12"/>
          </p:nvPr>
        </p:nvSpPr>
        <p:spPr/>
        <p:txBody>
          <a:bodyPr anchor="ctr">
            <a:normAutofit/>
          </a:bodyPr>
          <a:lstStyle/>
          <a:p>
            <a:pPr>
              <a:spcAft>
                <a:spcPts val="600"/>
              </a:spcAft>
            </a:pPr>
            <a:fld id="{7D0AB2B7-A222-44FF-B180-C8F0FD623967}" type="slidenum">
              <a:rPr lang="en-CA" smtClean="0"/>
              <a:pPr>
                <a:spcAft>
                  <a:spcPts val="600"/>
                </a:spcAft>
              </a:pPr>
              <a:t>28</a:t>
            </a:fld>
            <a:endParaRPr lang="en-CA"/>
          </a:p>
        </p:txBody>
      </p:sp>
      <p:sp>
        <p:nvSpPr>
          <p:cNvPr id="53" name="Round Diagonal Corner Rectangle 52">
            <a:extLst>
              <a:ext uri="{FF2B5EF4-FFF2-40B4-BE49-F238E27FC236}">
                <a16:creationId xmlns:a16="http://schemas.microsoft.com/office/drawing/2014/main" id="{F9F540F1-238E-ECB0-041D-681C372909CE}"/>
              </a:ext>
            </a:extLst>
          </p:cNvPr>
          <p:cNvSpPr/>
          <p:nvPr/>
        </p:nvSpPr>
        <p:spPr>
          <a:xfrm>
            <a:off x="8101163" y="3851562"/>
            <a:ext cx="3419540" cy="1609494"/>
          </a:xfrm>
          <a:prstGeom prst="round2Diag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lnSpc>
                <a:spcPct val="110000"/>
              </a:lnSpc>
              <a:spcBef>
                <a:spcPts val="0"/>
              </a:spcBef>
              <a:buFont typeface="Arial" panose="020B0604020202020204" pitchFamily="34" charset="0"/>
              <a:buNone/>
            </a:pPr>
            <a:r>
              <a:rPr lang="en-US" b="1">
                <a:solidFill>
                  <a:schemeClr val="accent6"/>
                </a:solidFill>
                <a:latin typeface="Arial" panose="020B0604020202020204" pitchFamily="34" charset="0"/>
                <a:ea typeface="Times New Roman" panose="02020603050405020304" pitchFamily="18" charset="0"/>
                <a:cs typeface="Arial" panose="020B0604020202020204" pitchFamily="34" charset="0"/>
              </a:rPr>
              <a:t>What can I do to contribute to my safety? </a:t>
            </a:r>
            <a:endParaRPr lang="en-US" b="1">
              <a:solidFill>
                <a:schemeClr val="accent6"/>
              </a:solidFill>
              <a:latin typeface="Arial" panose="020B0604020202020204" pitchFamily="34" charset="0"/>
              <a:ea typeface="Calibri" panose="020F0502020204030204" pitchFamily="34" charset="0"/>
              <a:cs typeface="Arial" panose="020B0604020202020204" pitchFamily="34" charset="0"/>
            </a:endParaRPr>
          </a:p>
        </p:txBody>
      </p:sp>
      <p:sp>
        <p:nvSpPr>
          <p:cNvPr id="52" name="Round Diagonal Corner Rectangle 51">
            <a:extLst>
              <a:ext uri="{FF2B5EF4-FFF2-40B4-BE49-F238E27FC236}">
                <a16:creationId xmlns:a16="http://schemas.microsoft.com/office/drawing/2014/main" id="{4A2F36EB-4277-691D-9998-4E967BF660C5}"/>
              </a:ext>
            </a:extLst>
          </p:cNvPr>
          <p:cNvSpPr/>
          <p:nvPr/>
        </p:nvSpPr>
        <p:spPr>
          <a:xfrm>
            <a:off x="4570856" y="3850379"/>
            <a:ext cx="3419540" cy="1609494"/>
          </a:xfrm>
          <a:prstGeom prst="round2Diag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lnSpc>
                <a:spcPct val="120000"/>
              </a:lnSpc>
              <a:spcBef>
                <a:spcPts val="0"/>
              </a:spcBef>
              <a:buFont typeface="Arial" panose="020B0604020202020204" pitchFamily="34" charset="0"/>
              <a:buNone/>
            </a:pPr>
            <a:r>
              <a:rPr lang="en-US" b="1">
                <a:solidFill>
                  <a:schemeClr val="bg1"/>
                </a:solidFill>
                <a:latin typeface="Arial" panose="020B0604020202020204" pitchFamily="34" charset="0"/>
                <a:ea typeface="Times New Roman" panose="02020603050405020304" pitchFamily="18" charset="0"/>
                <a:cs typeface="Arial" panose="020B0604020202020204" pitchFamily="34" charset="0"/>
              </a:rPr>
              <a:t>I feel </a:t>
            </a:r>
            <a:br>
              <a:rPr lang="en-US" b="1">
                <a:solidFill>
                  <a:schemeClr val="bg1"/>
                </a:solidFill>
                <a:latin typeface="Arial" panose="020B0604020202020204" pitchFamily="34" charset="0"/>
                <a:ea typeface="Times New Roman" panose="02020603050405020304" pitchFamily="18" charset="0"/>
                <a:cs typeface="Arial" panose="020B0604020202020204" pitchFamily="34" charset="0"/>
              </a:rPr>
            </a:br>
            <a:r>
              <a:rPr lang="en-US" b="1">
                <a:solidFill>
                  <a:schemeClr val="bg1"/>
                </a:solidFill>
                <a:latin typeface="Arial" panose="020B0604020202020204" pitchFamily="34" charset="0"/>
                <a:ea typeface="Times New Roman" panose="02020603050405020304" pitchFamily="18" charset="0"/>
                <a:cs typeface="Arial" panose="020B0604020202020204" pitchFamily="34" charset="0"/>
              </a:rPr>
              <a:t>unsafe because…</a:t>
            </a:r>
            <a:endParaRPr lang="en-US" b="1">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51" name="Round Diagonal Corner Rectangle 50">
            <a:extLst>
              <a:ext uri="{FF2B5EF4-FFF2-40B4-BE49-F238E27FC236}">
                <a16:creationId xmlns:a16="http://schemas.microsoft.com/office/drawing/2014/main" id="{EF3F3E73-1685-3E45-F559-29E867D9EE50}"/>
              </a:ext>
            </a:extLst>
          </p:cNvPr>
          <p:cNvSpPr/>
          <p:nvPr/>
        </p:nvSpPr>
        <p:spPr>
          <a:xfrm>
            <a:off x="1028211" y="3850379"/>
            <a:ext cx="3419540" cy="1609494"/>
          </a:xfrm>
          <a:prstGeom prst="round2Diag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lnSpc>
                <a:spcPct val="100000"/>
              </a:lnSpc>
              <a:spcBef>
                <a:spcPts val="0"/>
              </a:spcBef>
              <a:buFont typeface="Arial" panose="020B0604020202020204" pitchFamily="34" charset="0"/>
              <a:buNone/>
            </a:pPr>
            <a:r>
              <a:rPr lang="en-US" b="1" dirty="0">
                <a:solidFill>
                  <a:schemeClr val="accent6"/>
                </a:solidFill>
                <a:latin typeface="Arial" panose="020B0604020202020204" pitchFamily="34" charset="0"/>
                <a:ea typeface="Times New Roman" panose="02020603050405020304" pitchFamily="18" charset="0"/>
                <a:cs typeface="Arial" panose="020B0604020202020204" pitchFamily="34" charset="0"/>
              </a:rPr>
              <a:t>I believe my safety </a:t>
            </a:r>
            <a:br>
              <a:rPr lang="en-US" b="1" dirty="0">
                <a:solidFill>
                  <a:schemeClr val="accent6"/>
                </a:solidFill>
                <a:latin typeface="Arial" panose="020B0604020202020204" pitchFamily="34" charset="0"/>
                <a:ea typeface="Times New Roman" panose="02020603050405020304" pitchFamily="18" charset="0"/>
                <a:cs typeface="Arial" panose="020B0604020202020204" pitchFamily="34" charset="0"/>
              </a:rPr>
            </a:br>
            <a:r>
              <a:rPr lang="en-US" b="1" dirty="0">
                <a:solidFill>
                  <a:schemeClr val="accent6"/>
                </a:solidFill>
                <a:latin typeface="Arial" panose="020B0604020202020204" pitchFamily="34" charset="0"/>
                <a:ea typeface="Times New Roman" panose="02020603050405020304" pitchFamily="18" charset="0"/>
                <a:cs typeface="Arial" panose="020B0604020202020204" pitchFamily="34" charset="0"/>
              </a:rPr>
              <a:t>or the safety of my </a:t>
            </a:r>
            <a:br>
              <a:rPr lang="en-US" b="1" dirty="0">
                <a:solidFill>
                  <a:schemeClr val="accent6"/>
                </a:solidFill>
                <a:latin typeface="Arial" panose="020B0604020202020204" pitchFamily="34" charset="0"/>
                <a:ea typeface="Times New Roman" panose="02020603050405020304" pitchFamily="18" charset="0"/>
                <a:cs typeface="Arial" panose="020B0604020202020204" pitchFamily="34" charset="0"/>
              </a:rPr>
            </a:br>
            <a:r>
              <a:rPr lang="en-US" b="1" dirty="0">
                <a:solidFill>
                  <a:schemeClr val="accent6"/>
                </a:solidFill>
                <a:latin typeface="Arial" panose="020B0604020202020204" pitchFamily="34" charset="0"/>
                <a:ea typeface="Times New Roman" panose="02020603050405020304" pitchFamily="18" charset="0"/>
                <a:cs typeface="Arial" panose="020B0604020202020204" pitchFamily="34" charset="0"/>
              </a:rPr>
              <a:t>loved one is at risk because...</a:t>
            </a:r>
            <a:endParaRPr lang="en-US" b="1" dirty="0">
              <a:solidFill>
                <a:schemeClr val="accent6"/>
              </a:solidFill>
              <a:latin typeface="Arial" panose="020B0604020202020204" pitchFamily="34" charset="0"/>
              <a:ea typeface="Calibri" panose="020F0502020204030204" pitchFamily="34" charset="0"/>
              <a:cs typeface="Arial" panose="020B0604020202020204" pitchFamily="34" charset="0"/>
            </a:endParaRPr>
          </a:p>
        </p:txBody>
      </p:sp>
      <p:sp>
        <p:nvSpPr>
          <p:cNvPr id="49" name="Round Diagonal Corner Rectangle 48">
            <a:extLst>
              <a:ext uri="{FF2B5EF4-FFF2-40B4-BE49-F238E27FC236}">
                <a16:creationId xmlns:a16="http://schemas.microsoft.com/office/drawing/2014/main" id="{639BE3A4-A20A-4A8C-E039-969DFCBF8029}"/>
              </a:ext>
            </a:extLst>
          </p:cNvPr>
          <p:cNvSpPr/>
          <p:nvPr/>
        </p:nvSpPr>
        <p:spPr>
          <a:xfrm>
            <a:off x="8101163" y="2135953"/>
            <a:ext cx="3419540" cy="1609494"/>
          </a:xfrm>
          <a:prstGeom prst="round2Diag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lnSpc>
                <a:spcPct val="107000"/>
              </a:lnSpc>
              <a:spcBef>
                <a:spcPts val="0"/>
              </a:spcBef>
              <a:buFont typeface="Arial" panose="020B0604020202020204" pitchFamily="34" charset="0"/>
              <a:buNone/>
            </a:pPr>
            <a:r>
              <a:rPr lang="en-US" b="1" dirty="0">
                <a:solidFill>
                  <a:schemeClr val="bg1"/>
                </a:solidFill>
                <a:latin typeface="Arial" panose="020B0604020202020204" pitchFamily="34" charset="0"/>
                <a:ea typeface="Times New Roman" panose="02020603050405020304" pitchFamily="18" charset="0"/>
                <a:cs typeface="Arial" panose="020B0604020202020204" pitchFamily="34" charset="0"/>
              </a:rPr>
              <a:t>I am uncomfortable </a:t>
            </a:r>
            <a:br>
              <a:rPr lang="en-US" b="1" dirty="0">
                <a:solidFill>
                  <a:schemeClr val="bg1"/>
                </a:solidFill>
                <a:latin typeface="Arial" panose="020B0604020202020204" pitchFamily="34" charset="0"/>
                <a:ea typeface="Times New Roman" panose="02020603050405020304" pitchFamily="18" charset="0"/>
                <a:cs typeface="Arial" panose="020B0604020202020204" pitchFamily="34" charset="0"/>
              </a:rPr>
            </a:br>
            <a:r>
              <a:rPr lang="en-US" b="1" dirty="0">
                <a:solidFill>
                  <a:schemeClr val="bg1"/>
                </a:solidFill>
                <a:latin typeface="Arial" panose="020B0604020202020204" pitchFamily="34" charset="0"/>
                <a:ea typeface="Times New Roman" panose="02020603050405020304" pitchFamily="18" charset="0"/>
                <a:cs typeface="Arial" panose="020B0604020202020204" pitchFamily="34" charset="0"/>
              </a:rPr>
              <a:t>with my or my loved </a:t>
            </a:r>
            <a:br>
              <a:rPr lang="en-US" b="1" dirty="0">
                <a:solidFill>
                  <a:schemeClr val="bg1"/>
                </a:solidFill>
                <a:latin typeface="Arial" panose="020B0604020202020204" pitchFamily="34" charset="0"/>
                <a:ea typeface="Times New Roman" panose="02020603050405020304" pitchFamily="18" charset="0"/>
                <a:cs typeface="Arial" panose="020B0604020202020204" pitchFamily="34" charset="0"/>
              </a:rPr>
            </a:br>
            <a:r>
              <a:rPr lang="en-US" b="1" dirty="0">
                <a:solidFill>
                  <a:schemeClr val="bg1"/>
                </a:solidFill>
                <a:latin typeface="Arial" panose="020B0604020202020204" pitchFamily="34" charset="0"/>
                <a:ea typeface="Times New Roman" panose="02020603050405020304" pitchFamily="18" charset="0"/>
                <a:cs typeface="Arial" panose="020B0604020202020204" pitchFamily="34" charset="0"/>
              </a:rPr>
              <a:t>one’s condition because …</a:t>
            </a:r>
            <a:endParaRPr lang="en-US" b="1"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48" name="Round Diagonal Corner Rectangle 47">
            <a:extLst>
              <a:ext uri="{FF2B5EF4-FFF2-40B4-BE49-F238E27FC236}">
                <a16:creationId xmlns:a16="http://schemas.microsoft.com/office/drawing/2014/main" id="{3CB272BD-D3C8-81BD-43F2-C03B8FF303C4}"/>
              </a:ext>
            </a:extLst>
          </p:cNvPr>
          <p:cNvSpPr/>
          <p:nvPr/>
        </p:nvSpPr>
        <p:spPr>
          <a:xfrm>
            <a:off x="4570856" y="2134770"/>
            <a:ext cx="3419540" cy="1609494"/>
          </a:xfrm>
          <a:prstGeom prst="round2Diag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lnSpc>
                <a:spcPct val="107000"/>
              </a:lnSpc>
              <a:spcBef>
                <a:spcPts val="0"/>
              </a:spcBef>
              <a:buNone/>
            </a:pPr>
            <a:r>
              <a:rPr lang="en-US" b="1" dirty="0">
                <a:solidFill>
                  <a:schemeClr val="accent6"/>
                </a:solidFill>
                <a:latin typeface="Arial" panose="020B0604020202020204" pitchFamily="34" charset="0"/>
                <a:ea typeface="Times New Roman" panose="02020603050405020304" pitchFamily="18" charset="0"/>
                <a:cs typeface="Arial" panose="020B0604020202020204" pitchFamily="34" charset="0"/>
              </a:rPr>
              <a:t> I’m concerned about my or </a:t>
            </a:r>
          </a:p>
          <a:p>
            <a:pPr marL="0" indent="0" algn="ctr">
              <a:lnSpc>
                <a:spcPct val="107000"/>
              </a:lnSpc>
              <a:spcBef>
                <a:spcPts val="0"/>
              </a:spcBef>
              <a:buNone/>
            </a:pPr>
            <a:r>
              <a:rPr lang="en-US" b="1" dirty="0">
                <a:solidFill>
                  <a:schemeClr val="accent6"/>
                </a:solidFill>
                <a:latin typeface="Arial" panose="020B0604020202020204" pitchFamily="34" charset="0"/>
                <a:ea typeface="Times New Roman" panose="02020603050405020304" pitchFamily="18" charset="0"/>
                <a:cs typeface="Arial" panose="020B0604020202020204" pitchFamily="34" charset="0"/>
              </a:rPr>
              <a:t>my loved one’s condition because …</a:t>
            </a:r>
          </a:p>
        </p:txBody>
      </p:sp>
      <p:sp>
        <p:nvSpPr>
          <p:cNvPr id="46" name="Round Diagonal Corner Rectangle 45">
            <a:extLst>
              <a:ext uri="{FF2B5EF4-FFF2-40B4-BE49-F238E27FC236}">
                <a16:creationId xmlns:a16="http://schemas.microsoft.com/office/drawing/2014/main" id="{BF3548AD-7A0C-70A7-5BCF-E42EC96B8309}"/>
              </a:ext>
            </a:extLst>
          </p:cNvPr>
          <p:cNvSpPr/>
          <p:nvPr/>
        </p:nvSpPr>
        <p:spPr>
          <a:xfrm>
            <a:off x="1028211" y="2134770"/>
            <a:ext cx="3419540" cy="1609494"/>
          </a:xfrm>
          <a:prstGeom prst="round2Diag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lnSpc>
                <a:spcPct val="107000"/>
              </a:lnSpc>
              <a:spcBef>
                <a:spcPts val="0"/>
              </a:spcBef>
              <a:buFont typeface="Arial" panose="020B0604020202020204" pitchFamily="34" charset="0"/>
              <a:buNone/>
            </a:pPr>
            <a:r>
              <a:rPr lang="en-US" b="1" dirty="0">
                <a:solidFill>
                  <a:schemeClr val="bg1"/>
                </a:solidFill>
                <a:latin typeface="Arial" panose="020B0604020202020204" pitchFamily="34" charset="0"/>
                <a:ea typeface="Times New Roman" panose="02020603050405020304" pitchFamily="18" charset="0"/>
                <a:cs typeface="Arial" panose="020B0604020202020204" pitchFamily="34" charset="0"/>
              </a:rPr>
              <a:t>I would feel safer if…</a:t>
            </a:r>
            <a:endParaRPr lang="en-US" b="1"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7" name="Title 1">
            <a:extLst>
              <a:ext uri="{FF2B5EF4-FFF2-40B4-BE49-F238E27FC236}">
                <a16:creationId xmlns:a16="http://schemas.microsoft.com/office/drawing/2014/main" id="{33C9D581-DC54-7531-D5A1-93D8A441415C}"/>
              </a:ext>
            </a:extLst>
          </p:cNvPr>
          <p:cNvSpPr>
            <a:spLocks noGrp="1"/>
          </p:cNvSpPr>
          <p:nvPr>
            <p:ph type="title"/>
          </p:nvPr>
        </p:nvSpPr>
        <p:spPr>
          <a:xfrm>
            <a:off x="838200" y="747895"/>
            <a:ext cx="10515600" cy="1325563"/>
          </a:xfrm>
        </p:spPr>
        <p:txBody>
          <a:bodyPr>
            <a:normAutofit fontScale="90000"/>
          </a:bodyPr>
          <a:lstStyle/>
          <a:p>
            <a:pPr>
              <a:lnSpc>
                <a:spcPct val="110000"/>
              </a:lnSpc>
            </a:pPr>
            <a:r>
              <a:rPr lang="en-US" dirty="0"/>
              <a:t>Conversation starters for </a:t>
            </a:r>
            <a:br>
              <a:rPr lang="en-US" dirty="0"/>
            </a:br>
            <a:r>
              <a:rPr lang="en-US" dirty="0"/>
              <a:t>patients/residents/clients and care partners</a:t>
            </a:r>
          </a:p>
        </p:txBody>
      </p:sp>
    </p:spTree>
    <p:extLst>
      <p:ext uri="{BB962C8B-B14F-4D97-AF65-F5344CB8AC3E}">
        <p14:creationId xmlns:p14="http://schemas.microsoft.com/office/powerpoint/2010/main" val="13710360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5AC806-DC97-F287-863A-942E9FF58024}"/>
              </a:ext>
            </a:extLst>
          </p:cNvPr>
          <p:cNvSpPr>
            <a:spLocks noGrp="1"/>
          </p:cNvSpPr>
          <p:nvPr>
            <p:ph type="sldNum" sz="quarter" idx="12"/>
          </p:nvPr>
        </p:nvSpPr>
        <p:spPr/>
        <p:txBody>
          <a:bodyPr/>
          <a:lstStyle/>
          <a:p>
            <a:fld id="{7D0AB2B7-A222-44FF-B180-C8F0FD623967}" type="slidenum">
              <a:rPr lang="en-CA" smtClean="0"/>
              <a:t>29</a:t>
            </a:fld>
            <a:endParaRPr lang="en-CA"/>
          </a:p>
        </p:txBody>
      </p:sp>
      <p:sp>
        <p:nvSpPr>
          <p:cNvPr id="4" name="Content Placeholder 3">
            <a:extLst>
              <a:ext uri="{FF2B5EF4-FFF2-40B4-BE49-F238E27FC236}">
                <a16:creationId xmlns:a16="http://schemas.microsoft.com/office/drawing/2014/main" id="{098993CC-A0EE-89F7-F837-65130252B395}"/>
              </a:ext>
            </a:extLst>
          </p:cNvPr>
          <p:cNvSpPr>
            <a:spLocks noGrp="1"/>
          </p:cNvSpPr>
          <p:nvPr>
            <p:ph idx="1"/>
          </p:nvPr>
        </p:nvSpPr>
        <p:spPr>
          <a:xfrm>
            <a:off x="838200" y="2167127"/>
            <a:ext cx="10515600" cy="4009835"/>
          </a:xfrm>
        </p:spPr>
        <p:txBody>
          <a:bodyPr vert="horz" lIns="91440" tIns="45720" rIns="91440" bIns="45720" rtlCol="0" anchor="t">
            <a:normAutofit/>
          </a:bodyPr>
          <a:lstStyle/>
          <a:p>
            <a:pPr marL="457200" indent="-457200">
              <a:spcBef>
                <a:spcPts val="0"/>
              </a:spcBef>
              <a:buFont typeface="+mj-lt"/>
              <a:buAutoNum type="arabicPeriod"/>
            </a:pPr>
            <a:r>
              <a:rPr lang="en-US" sz="2400" dirty="0">
                <a:effectLst/>
                <a:latin typeface="+mn-lt"/>
                <a:ea typeface="Times New Roman" panose="02020603050405020304" pitchFamily="18" charset="0"/>
                <a:cs typeface="Arial"/>
              </a:rPr>
              <a:t>Host a conversation on </a:t>
            </a:r>
            <a:r>
              <a:rPr lang="en-US" sz="2400" b="1" dirty="0">
                <a:effectLst/>
                <a:latin typeface="+mn-lt"/>
                <a:ea typeface="Times New Roman" panose="02020603050405020304" pitchFamily="18" charset="0"/>
                <a:cs typeface="Arial"/>
              </a:rPr>
              <a:t>rethinking patient safet</a:t>
            </a:r>
            <a:r>
              <a:rPr lang="en-US" sz="2400" dirty="0">
                <a:effectLst/>
                <a:latin typeface="+mn-lt"/>
                <a:ea typeface="Times New Roman" panose="02020603050405020304" pitchFamily="18" charset="0"/>
                <a:cs typeface="Arial"/>
              </a:rPr>
              <a:t>y.</a:t>
            </a:r>
            <a:r>
              <a:rPr lang="en-US" sz="2400" dirty="0">
                <a:latin typeface="+mn-lt"/>
                <a:ea typeface="Times New Roman" panose="02020603050405020304" pitchFamily="18" charset="0"/>
                <a:cs typeface="Arial"/>
              </a:rPr>
              <a:t> </a:t>
            </a:r>
            <a:endParaRPr lang="en-US" sz="2400" dirty="0">
              <a:effectLst/>
              <a:latin typeface="+mn-lt"/>
              <a:ea typeface="Times New Roman" panose="02020603050405020304" pitchFamily="18" charset="0"/>
            </a:endParaRPr>
          </a:p>
          <a:p>
            <a:pPr marL="114300" marR="0" indent="-342900">
              <a:spcBef>
                <a:spcPts val="0"/>
              </a:spcBef>
              <a:spcAft>
                <a:spcPts val="0"/>
              </a:spcAft>
              <a:buFont typeface="+mj-lt"/>
              <a:buAutoNum type="arabicPeriod"/>
            </a:pPr>
            <a:endParaRPr lang="en-US" sz="2400" dirty="0">
              <a:effectLst/>
              <a:latin typeface="+mn-lt"/>
              <a:ea typeface="Calibri" panose="020F0502020204030204" pitchFamily="34" charset="0"/>
            </a:endParaRPr>
          </a:p>
          <a:p>
            <a:pPr marL="457200" indent="-457200">
              <a:spcBef>
                <a:spcPts val="0"/>
              </a:spcBef>
              <a:buFont typeface="+mj-lt"/>
              <a:buAutoNum type="arabicPeriod"/>
            </a:pPr>
            <a:r>
              <a:rPr lang="en-US" sz="2400" dirty="0">
                <a:latin typeface="+mn-lt"/>
                <a:cs typeface="Arial"/>
              </a:rPr>
              <a:t>Host a</a:t>
            </a:r>
            <a:r>
              <a:rPr lang="en-US" sz="2400" b="1" dirty="0">
                <a:latin typeface="+mn-lt"/>
                <a:cs typeface="Arial"/>
              </a:rPr>
              <a:t> 'digging</a:t>
            </a:r>
            <a:r>
              <a:rPr lang="en-US" sz="2400" b="1" dirty="0">
                <a:effectLst/>
                <a:latin typeface="+mn-lt"/>
                <a:ea typeface="Times New Roman" panose="02020603050405020304" pitchFamily="18" charset="0"/>
                <a:cs typeface="Arial"/>
              </a:rPr>
              <a:t> for dinosaurs</a:t>
            </a:r>
            <a:r>
              <a:rPr lang="en-US" sz="2400" b="1" dirty="0">
                <a:latin typeface="+mn-lt"/>
                <a:ea typeface="Times New Roman" panose="02020603050405020304" pitchFamily="18" charset="0"/>
                <a:cs typeface="Arial"/>
              </a:rPr>
              <a:t>'</a:t>
            </a:r>
            <a:r>
              <a:rPr lang="en-US" sz="2400" b="1" dirty="0">
                <a:effectLst/>
                <a:latin typeface="+mn-lt"/>
                <a:ea typeface="Times New Roman" panose="02020603050405020304" pitchFamily="18" charset="0"/>
                <a:cs typeface="Arial"/>
              </a:rPr>
              <a:t> contest</a:t>
            </a:r>
            <a:r>
              <a:rPr lang="en-CA" sz="2400" dirty="0">
                <a:latin typeface="+mn-lt"/>
                <a:ea typeface="Calibri" panose="020F0502020204030204" pitchFamily="34" charset="0"/>
                <a:cs typeface="Arial"/>
              </a:rPr>
              <a:t>.</a:t>
            </a:r>
          </a:p>
          <a:p>
            <a:pPr marL="457200" indent="-457200">
              <a:spcBef>
                <a:spcPts val="0"/>
              </a:spcBef>
              <a:buFont typeface="+mj-lt"/>
              <a:buAutoNum type="arabicPeriod"/>
            </a:pPr>
            <a:endParaRPr lang="en-CA" sz="2400" dirty="0">
              <a:effectLst/>
              <a:latin typeface="+mn-lt"/>
              <a:ea typeface="Calibri" panose="020F0502020204030204" pitchFamily="34" charset="0"/>
              <a:cs typeface="Arial"/>
            </a:endParaRPr>
          </a:p>
          <a:p>
            <a:pPr marL="457200" indent="-457200">
              <a:spcBef>
                <a:spcPts val="0"/>
              </a:spcBef>
              <a:buFont typeface="+mj-lt"/>
              <a:buAutoNum type="arabicPeriod"/>
            </a:pPr>
            <a:r>
              <a:rPr lang="en-CA" sz="2400" dirty="0">
                <a:latin typeface="+mn-lt"/>
                <a:ea typeface="Calibri" panose="020F0502020204030204" pitchFamily="34" charset="0"/>
                <a:cs typeface="Arial"/>
              </a:rPr>
              <a:t>Learn more at a webinar hosted by Healthcare Excellence Canada.</a:t>
            </a:r>
          </a:p>
          <a:p>
            <a:pPr marL="457200" indent="-457200">
              <a:spcBef>
                <a:spcPts val="0"/>
              </a:spcBef>
              <a:buFont typeface="+mj-lt"/>
              <a:buAutoNum type="arabicPeriod"/>
            </a:pPr>
            <a:endParaRPr lang="en-CA" sz="2400" dirty="0">
              <a:latin typeface="+mn-lt"/>
              <a:ea typeface="Calibri" panose="020F0502020204030204" pitchFamily="34" charset="0"/>
              <a:cs typeface="Arial"/>
            </a:endParaRPr>
          </a:p>
          <a:p>
            <a:pPr marL="457200" indent="-457200">
              <a:spcBef>
                <a:spcPts val="0"/>
              </a:spcBef>
              <a:buFont typeface="+mj-lt"/>
              <a:buAutoNum type="arabicPeriod"/>
            </a:pPr>
            <a:r>
              <a:rPr lang="en-CA" sz="2400" dirty="0">
                <a:latin typeface="+mn-lt"/>
                <a:cs typeface="Arial"/>
              </a:rPr>
              <a:t>Join Healthcare Excellence Canada’s </a:t>
            </a:r>
            <a:r>
              <a:rPr lang="en-US" sz="2400" dirty="0">
                <a:latin typeface="+mn-lt"/>
                <a:cs typeface="Arial"/>
              </a:rPr>
              <a:t>patient safety action series.</a:t>
            </a:r>
          </a:p>
        </p:txBody>
      </p:sp>
      <p:sp>
        <p:nvSpPr>
          <p:cNvPr id="3" name="Title 2">
            <a:extLst>
              <a:ext uri="{FF2B5EF4-FFF2-40B4-BE49-F238E27FC236}">
                <a16:creationId xmlns:a16="http://schemas.microsoft.com/office/drawing/2014/main" id="{A93E55CA-1A27-FC63-64D0-C95956F8F531}"/>
              </a:ext>
            </a:extLst>
          </p:cNvPr>
          <p:cNvSpPr>
            <a:spLocks noGrp="1"/>
          </p:cNvSpPr>
          <p:nvPr>
            <p:ph type="title"/>
          </p:nvPr>
        </p:nvSpPr>
        <p:spPr/>
        <p:txBody>
          <a:bodyPr/>
          <a:lstStyle/>
          <a:p>
            <a:r>
              <a:rPr lang="en-US"/>
              <a:t>Activities to help us </a:t>
            </a:r>
            <a:br>
              <a:rPr lang="en-US"/>
            </a:br>
            <a:r>
              <a:rPr lang="en-US"/>
              <a:t>kick start our new approach to safety</a:t>
            </a:r>
          </a:p>
        </p:txBody>
      </p:sp>
    </p:spTree>
    <p:extLst>
      <p:ext uri="{BB962C8B-B14F-4D97-AF65-F5344CB8AC3E}">
        <p14:creationId xmlns:p14="http://schemas.microsoft.com/office/powerpoint/2010/main" val="4067105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2FBD068-A179-95F2-AB87-2FF0F891ECB0}"/>
              </a:ext>
            </a:extLst>
          </p:cNvPr>
          <p:cNvSpPr txBox="1">
            <a:spLocks noGrp="1"/>
          </p:cNvSpPr>
          <p:nvPr>
            <p:ph type="title" idx="4294967295"/>
          </p:nvPr>
        </p:nvSpPr>
        <p:spPr>
          <a:xfrm>
            <a:off x="1927825" y="3117659"/>
            <a:ext cx="8336350" cy="101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schemeClr val="accent1"/>
                </a:solidFill>
                <a:effectLst/>
                <a:uLnTx/>
                <a:uFillTx/>
                <a:latin typeface="Arial"/>
                <a:ea typeface="+mj-ea"/>
                <a:cs typeface="Arial"/>
              </a:rPr>
              <a:t>Unfortunately, this is not always the case.</a:t>
            </a:r>
            <a:endParaRPr kumimoji="0" lang="en-US" sz="44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3" name="Slide Number Placeholder 2">
            <a:extLst>
              <a:ext uri="{FF2B5EF4-FFF2-40B4-BE49-F238E27FC236}">
                <a16:creationId xmlns:a16="http://schemas.microsoft.com/office/drawing/2014/main" id="{26111F3F-1394-3972-EBA4-A60F52A49AD0}"/>
              </a:ext>
            </a:extLst>
          </p:cNvPr>
          <p:cNvSpPr>
            <a:spLocks noGrp="1"/>
          </p:cNvSpPr>
          <p:nvPr>
            <p:ph type="sldNum" sz="quarter" idx="12"/>
          </p:nvPr>
        </p:nvSpPr>
        <p:spPr/>
        <p:txBody>
          <a:bodyPr/>
          <a:lstStyle/>
          <a:p>
            <a:fld id="{7D0AB2B7-A222-44FF-B180-C8F0FD623967}" type="slidenum">
              <a:rPr lang="en-CA" smtClean="0"/>
              <a:pPr/>
              <a:t>3</a:t>
            </a:fld>
            <a:endParaRPr lang="en-CA"/>
          </a:p>
        </p:txBody>
      </p:sp>
    </p:spTree>
    <p:extLst>
      <p:ext uri="{BB962C8B-B14F-4D97-AF65-F5344CB8AC3E}">
        <p14:creationId xmlns:p14="http://schemas.microsoft.com/office/powerpoint/2010/main" val="23830738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E307A9B-7228-7047-85BF-D104386E8264}"/>
              </a:ext>
            </a:extLst>
          </p:cNvPr>
          <p:cNvSpPr>
            <a:spLocks noGrp="1"/>
          </p:cNvSpPr>
          <p:nvPr>
            <p:ph type="sldNum" sz="quarter" idx="12"/>
          </p:nvPr>
        </p:nvSpPr>
        <p:spPr/>
        <p:txBody>
          <a:bodyPr/>
          <a:lstStyle/>
          <a:p>
            <a:fld id="{7D0AB2B7-A222-44FF-B180-C8F0FD623967}" type="slidenum">
              <a:rPr lang="en-CA" smtClean="0"/>
              <a:t>30</a:t>
            </a:fld>
            <a:endParaRPr lang="en-CA"/>
          </a:p>
        </p:txBody>
      </p:sp>
      <p:pic>
        <p:nvPicPr>
          <p:cNvPr id="2" name="Picture 1" descr="An information sheet for Healthcare Excellence Canada. Image text: Host a conversation on rethinking patient safety">
            <a:extLst>
              <a:ext uri="{FF2B5EF4-FFF2-40B4-BE49-F238E27FC236}">
                <a16:creationId xmlns:a16="http://schemas.microsoft.com/office/drawing/2014/main" id="{B8E716F7-1EEA-3EAB-DEEB-8CAB321FAE86}"/>
              </a:ext>
            </a:extLst>
          </p:cNvPr>
          <p:cNvPicPr>
            <a:picLocks noChangeAspect="1"/>
          </p:cNvPicPr>
          <p:nvPr/>
        </p:nvPicPr>
        <p:blipFill>
          <a:blip r:embed="rId3"/>
          <a:srcRect/>
          <a:stretch/>
        </p:blipFill>
        <p:spPr>
          <a:xfrm>
            <a:off x="2370875" y="-161691"/>
            <a:ext cx="12479450" cy="7019690"/>
          </a:xfrm>
          <a:prstGeom prst="rect">
            <a:avLst/>
          </a:prstGeom>
        </p:spPr>
      </p:pic>
      <p:sp>
        <p:nvSpPr>
          <p:cNvPr id="7" name="Round Diagonal Corner Rectangle 6">
            <a:extLst>
              <a:ext uri="{FF2B5EF4-FFF2-40B4-BE49-F238E27FC236}">
                <a16:creationId xmlns:a16="http://schemas.microsoft.com/office/drawing/2014/main" id="{629A880C-5893-7E16-360B-E9CB6A74F4D3}"/>
              </a:ext>
            </a:extLst>
          </p:cNvPr>
          <p:cNvSpPr/>
          <p:nvPr/>
        </p:nvSpPr>
        <p:spPr>
          <a:xfrm>
            <a:off x="777743" y="4204740"/>
            <a:ext cx="3974140" cy="899411"/>
          </a:xfrm>
          <a:prstGeom prst="round2Diag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buNone/>
            </a:pPr>
            <a:r>
              <a:rPr lang="en-US" sz="2400" b="1" err="1"/>
              <a:t>ExploreSaferCare.ca</a:t>
            </a:r>
            <a:r>
              <a:rPr lang="en-US" sz="2400" b="1"/>
              <a:t> </a:t>
            </a:r>
          </a:p>
        </p:txBody>
      </p:sp>
      <p:sp>
        <p:nvSpPr>
          <p:cNvPr id="12" name="Title 2">
            <a:extLst>
              <a:ext uri="{FF2B5EF4-FFF2-40B4-BE49-F238E27FC236}">
                <a16:creationId xmlns:a16="http://schemas.microsoft.com/office/drawing/2014/main" id="{384F8837-3A04-6EB3-8868-D09D182A8D19}"/>
              </a:ext>
            </a:extLst>
          </p:cNvPr>
          <p:cNvSpPr txBox="1">
            <a:spLocks noGrp="1"/>
          </p:cNvSpPr>
          <p:nvPr>
            <p:ph type="title" idx="4294967295"/>
          </p:nvPr>
        </p:nvSpPr>
        <p:spPr>
          <a:xfrm>
            <a:off x="838200" y="1611975"/>
            <a:ext cx="4475813" cy="20597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HOST A CONVERSATION </a:t>
            </a:r>
            <a:br>
              <a:rPr kumimoji="0" lang="en-US" sz="4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br>
            <a:r>
              <a:rPr kumimoji="0" lang="en-US" sz="4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ON RETHINKING PATIENT SAFETY  </a:t>
            </a:r>
          </a:p>
        </p:txBody>
      </p:sp>
    </p:spTree>
    <p:extLst>
      <p:ext uri="{BB962C8B-B14F-4D97-AF65-F5344CB8AC3E}">
        <p14:creationId xmlns:p14="http://schemas.microsoft.com/office/powerpoint/2010/main" val="32323284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n information sheet for Healthcare Excellence Canada. Image text: Digging for dinosaurs contest">
            <a:extLst>
              <a:ext uri="{FF2B5EF4-FFF2-40B4-BE49-F238E27FC236}">
                <a16:creationId xmlns:a16="http://schemas.microsoft.com/office/drawing/2014/main" id="{110B5F57-6B22-B3BE-2B94-5D03F3F29044}"/>
              </a:ext>
            </a:extLst>
          </p:cNvPr>
          <p:cNvPicPr>
            <a:picLocks noChangeAspect="1"/>
          </p:cNvPicPr>
          <p:nvPr/>
        </p:nvPicPr>
        <p:blipFill>
          <a:blip r:embed="rId3"/>
          <a:srcRect/>
          <a:stretch/>
        </p:blipFill>
        <p:spPr>
          <a:xfrm>
            <a:off x="2196466" y="-161691"/>
            <a:ext cx="12479450" cy="7019691"/>
          </a:xfrm>
          <a:prstGeom prst="rect">
            <a:avLst/>
          </a:prstGeom>
        </p:spPr>
      </p:pic>
      <p:sp>
        <p:nvSpPr>
          <p:cNvPr id="4" name="Slide Number Placeholder 3">
            <a:extLst>
              <a:ext uri="{FF2B5EF4-FFF2-40B4-BE49-F238E27FC236}">
                <a16:creationId xmlns:a16="http://schemas.microsoft.com/office/drawing/2014/main" id="{14F67C1A-D80E-4A96-5C23-C531B29894A7}"/>
              </a:ext>
            </a:extLst>
          </p:cNvPr>
          <p:cNvSpPr>
            <a:spLocks noGrp="1"/>
          </p:cNvSpPr>
          <p:nvPr>
            <p:ph type="sldNum" sz="quarter" idx="12"/>
          </p:nvPr>
        </p:nvSpPr>
        <p:spPr/>
        <p:txBody>
          <a:bodyPr/>
          <a:lstStyle/>
          <a:p>
            <a:fld id="{7D0AB2B7-A222-44FF-B180-C8F0FD623967}" type="slidenum">
              <a:rPr lang="en-CA" smtClean="0"/>
              <a:pPr/>
              <a:t>31</a:t>
            </a:fld>
            <a:endParaRPr lang="en-CA"/>
          </a:p>
        </p:txBody>
      </p:sp>
      <p:sp>
        <p:nvSpPr>
          <p:cNvPr id="10" name="Round Diagonal Corner Rectangle 9">
            <a:extLst>
              <a:ext uri="{FF2B5EF4-FFF2-40B4-BE49-F238E27FC236}">
                <a16:creationId xmlns:a16="http://schemas.microsoft.com/office/drawing/2014/main" id="{9FA49626-3D61-3AD0-FB99-2A579414E739}"/>
              </a:ext>
            </a:extLst>
          </p:cNvPr>
          <p:cNvSpPr/>
          <p:nvPr/>
        </p:nvSpPr>
        <p:spPr>
          <a:xfrm>
            <a:off x="777743" y="3755035"/>
            <a:ext cx="3974140" cy="899411"/>
          </a:xfrm>
          <a:prstGeom prst="round2Diag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buNone/>
            </a:pPr>
            <a:r>
              <a:rPr lang="en-US" sz="2400" b="1" err="1"/>
              <a:t>ExploreSaferCare.ca</a:t>
            </a:r>
            <a:r>
              <a:rPr lang="en-US" sz="2400" b="1"/>
              <a:t> </a:t>
            </a:r>
          </a:p>
        </p:txBody>
      </p:sp>
      <p:sp>
        <p:nvSpPr>
          <p:cNvPr id="7" name="Title 2">
            <a:extLst>
              <a:ext uri="{FF2B5EF4-FFF2-40B4-BE49-F238E27FC236}">
                <a16:creationId xmlns:a16="http://schemas.microsoft.com/office/drawing/2014/main" id="{035961DB-7630-E7A6-A850-ABA6012A1A7B}"/>
              </a:ext>
            </a:extLst>
          </p:cNvPr>
          <p:cNvSpPr txBox="1">
            <a:spLocks noGrp="1"/>
          </p:cNvSpPr>
          <p:nvPr>
            <p:ph type="title" idx="4294967295"/>
          </p:nvPr>
        </p:nvSpPr>
        <p:spPr>
          <a:xfrm>
            <a:off x="838200" y="1611975"/>
            <a:ext cx="4475813" cy="20597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7500"/>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DIGGING FOR DINOSAURS CONTEST  </a:t>
            </a:r>
          </a:p>
        </p:txBody>
      </p:sp>
    </p:spTree>
    <p:extLst>
      <p:ext uri="{BB962C8B-B14F-4D97-AF65-F5344CB8AC3E}">
        <p14:creationId xmlns:p14="http://schemas.microsoft.com/office/powerpoint/2010/main" val="28113298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0D61F6-0E8D-B402-AF41-0EF1D79C746E}"/>
              </a:ext>
            </a:extLst>
          </p:cNvPr>
          <p:cNvSpPr>
            <a:spLocks noGrp="1"/>
          </p:cNvSpPr>
          <p:nvPr>
            <p:ph type="sldNum" sz="quarter" idx="12"/>
          </p:nvPr>
        </p:nvSpPr>
        <p:spPr/>
        <p:txBody>
          <a:bodyPr/>
          <a:lstStyle/>
          <a:p>
            <a:fld id="{7D0AB2B7-A222-44FF-B180-C8F0FD623967}" type="slidenum">
              <a:rPr lang="en-CA" smtClean="0"/>
              <a:t>32</a:t>
            </a:fld>
            <a:endParaRPr lang="en-CA"/>
          </a:p>
        </p:txBody>
      </p:sp>
      <p:sp>
        <p:nvSpPr>
          <p:cNvPr id="5" name="Round Diagonal Corner Rectangle 4">
            <a:extLst>
              <a:ext uri="{FF2B5EF4-FFF2-40B4-BE49-F238E27FC236}">
                <a16:creationId xmlns:a16="http://schemas.microsoft.com/office/drawing/2014/main" id="{AE995AB6-6D19-8401-0EFC-FDDDA78F9AB6}"/>
              </a:ext>
            </a:extLst>
          </p:cNvPr>
          <p:cNvSpPr/>
          <p:nvPr/>
        </p:nvSpPr>
        <p:spPr>
          <a:xfrm>
            <a:off x="6294122" y="2203704"/>
            <a:ext cx="5393297" cy="3070166"/>
          </a:xfrm>
          <a:prstGeom prst="round2Diag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buNone/>
            </a:pPr>
            <a:r>
              <a:rPr lang="en-US" sz="2000" b="1"/>
              <a:t>Register or pick-up the recording at</a:t>
            </a:r>
          </a:p>
          <a:p>
            <a:pPr marL="0" indent="0" algn="ctr">
              <a:buNone/>
            </a:pPr>
            <a:endParaRPr lang="en-US" sz="2000" b="1"/>
          </a:p>
          <a:p>
            <a:pPr marL="0" indent="0" algn="ctr">
              <a:buNone/>
            </a:pPr>
            <a:r>
              <a:rPr lang="en-US" sz="2000" b="1"/>
              <a:t> </a:t>
            </a:r>
            <a:r>
              <a:rPr lang="en-US" sz="3600" b="1" err="1"/>
              <a:t>ExploreSaferCare.ca</a:t>
            </a:r>
            <a:r>
              <a:rPr lang="en-US" sz="3600" b="1"/>
              <a:t> </a:t>
            </a:r>
            <a:endParaRPr lang="en-US" sz="2000" b="1"/>
          </a:p>
        </p:txBody>
      </p:sp>
      <p:sp>
        <p:nvSpPr>
          <p:cNvPr id="4" name="Content Placeholder 3">
            <a:extLst>
              <a:ext uri="{FF2B5EF4-FFF2-40B4-BE49-F238E27FC236}">
                <a16:creationId xmlns:a16="http://schemas.microsoft.com/office/drawing/2014/main" id="{9C5EA2EB-13F0-DCBB-1D8B-A5838256D73E}"/>
              </a:ext>
            </a:extLst>
          </p:cNvPr>
          <p:cNvSpPr>
            <a:spLocks noGrp="1"/>
          </p:cNvSpPr>
          <p:nvPr>
            <p:ph idx="1"/>
          </p:nvPr>
        </p:nvSpPr>
        <p:spPr>
          <a:xfrm>
            <a:off x="838200" y="1825625"/>
            <a:ext cx="5059679" cy="4351338"/>
          </a:xfrm>
        </p:spPr>
        <p:txBody>
          <a:bodyPr vert="horz" lIns="91440" tIns="45720" rIns="91440" bIns="45720" rtlCol="0" anchor="t">
            <a:normAutofit/>
          </a:bodyPr>
          <a:lstStyle/>
          <a:p>
            <a:pPr>
              <a:spcBef>
                <a:spcPts val="0"/>
              </a:spcBef>
            </a:pPr>
            <a:r>
              <a:rPr lang="en-US" dirty="0">
                <a:latin typeface="Arial"/>
                <a:cs typeface="Arial"/>
              </a:rPr>
              <a:t>Offered by Healthcare Excellence Canada </a:t>
            </a:r>
          </a:p>
          <a:p>
            <a:pPr>
              <a:spcBef>
                <a:spcPts val="0"/>
              </a:spcBef>
            </a:pPr>
            <a:endParaRPr lang="en-US" dirty="0">
              <a:latin typeface="Arial"/>
              <a:cs typeface="Arial"/>
            </a:endParaRPr>
          </a:p>
          <a:p>
            <a:pPr>
              <a:spcBef>
                <a:spcPts val="0"/>
              </a:spcBef>
            </a:pPr>
            <a:r>
              <a:rPr lang="en-US" dirty="0">
                <a:latin typeface="Arial"/>
                <a:cs typeface="Arial"/>
              </a:rPr>
              <a:t>October 24</a:t>
            </a:r>
            <a:r>
              <a:rPr lang="en-US" baseline="30000" dirty="0">
                <a:latin typeface="Arial"/>
                <a:cs typeface="Arial"/>
              </a:rPr>
              <a:t>th</a:t>
            </a:r>
            <a:r>
              <a:rPr lang="en-US" dirty="0">
                <a:latin typeface="Arial"/>
                <a:cs typeface="Arial"/>
              </a:rPr>
              <a:t>, 12:00 noon to 1:00 pm ET</a:t>
            </a:r>
            <a:endParaRPr lang="en-US" b="1" dirty="0">
              <a:solidFill>
                <a:schemeClr val="accent1"/>
              </a:solidFill>
              <a:latin typeface="Arial"/>
              <a:cs typeface="Arial"/>
            </a:endParaRPr>
          </a:p>
          <a:p>
            <a:pPr>
              <a:spcBef>
                <a:spcPts val="0"/>
              </a:spcBef>
            </a:pPr>
            <a:endParaRPr lang="en-US" dirty="0">
              <a:latin typeface="Arial"/>
              <a:cs typeface="Arial"/>
            </a:endParaRPr>
          </a:p>
          <a:p>
            <a:pPr>
              <a:spcBef>
                <a:spcPts val="0"/>
              </a:spcBef>
            </a:pPr>
            <a:r>
              <a:rPr lang="en-US" dirty="0">
                <a:latin typeface="Arial"/>
                <a:cs typeface="Arial"/>
              </a:rPr>
              <a:t>A dynamic discussion focused on exploring, learning and acting.</a:t>
            </a:r>
          </a:p>
          <a:p>
            <a:pPr marL="0" indent="0">
              <a:buNone/>
            </a:pPr>
            <a:endParaRPr lang="en-US" dirty="0">
              <a:latin typeface="Arial"/>
              <a:cs typeface="Arial"/>
            </a:endParaRPr>
          </a:p>
          <a:p>
            <a:pPr marL="0" indent="0">
              <a:buNone/>
            </a:pPr>
            <a:endParaRPr lang="en-US" dirty="0"/>
          </a:p>
        </p:txBody>
      </p:sp>
      <p:sp>
        <p:nvSpPr>
          <p:cNvPr id="3" name="Title 2">
            <a:extLst>
              <a:ext uri="{FF2B5EF4-FFF2-40B4-BE49-F238E27FC236}">
                <a16:creationId xmlns:a16="http://schemas.microsoft.com/office/drawing/2014/main" id="{1BDF9C1C-D55E-1713-0BEB-E73722EDA90E}"/>
              </a:ext>
            </a:extLst>
          </p:cNvPr>
          <p:cNvSpPr>
            <a:spLocks noGrp="1"/>
          </p:cNvSpPr>
          <p:nvPr>
            <p:ph type="title"/>
          </p:nvPr>
        </p:nvSpPr>
        <p:spPr/>
        <p:txBody>
          <a:bodyPr>
            <a:normAutofit/>
          </a:bodyPr>
          <a:lstStyle/>
          <a:p>
            <a:r>
              <a:rPr lang="en-US" dirty="0">
                <a:latin typeface="Arial"/>
                <a:cs typeface="Arial"/>
              </a:rPr>
              <a:t>Webinar: Rethinking Patient Safety</a:t>
            </a:r>
          </a:p>
        </p:txBody>
      </p:sp>
    </p:spTree>
    <p:extLst>
      <p:ext uri="{BB962C8B-B14F-4D97-AF65-F5344CB8AC3E}">
        <p14:creationId xmlns:p14="http://schemas.microsoft.com/office/powerpoint/2010/main" val="13324710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5CC1CFE-735D-2FDE-9A5A-4AA9F00F8F6E}"/>
              </a:ext>
            </a:extLst>
          </p:cNvPr>
          <p:cNvSpPr>
            <a:spLocks noGrp="1"/>
          </p:cNvSpPr>
          <p:nvPr>
            <p:ph type="sldNum" sz="quarter" idx="12"/>
          </p:nvPr>
        </p:nvSpPr>
        <p:spPr/>
        <p:txBody>
          <a:bodyPr/>
          <a:lstStyle/>
          <a:p>
            <a:fld id="{7D0AB2B7-A222-44FF-B180-C8F0FD623967}" type="slidenum">
              <a:rPr lang="en-CA" smtClean="0"/>
              <a:t>33</a:t>
            </a:fld>
            <a:endParaRPr lang="en-CA"/>
          </a:p>
        </p:txBody>
      </p:sp>
      <p:sp>
        <p:nvSpPr>
          <p:cNvPr id="5" name="Round Diagonal Corner Rectangle 4">
            <a:extLst>
              <a:ext uri="{FF2B5EF4-FFF2-40B4-BE49-F238E27FC236}">
                <a16:creationId xmlns:a16="http://schemas.microsoft.com/office/drawing/2014/main" id="{66566590-ED90-A808-F79E-B43911D5C45C}"/>
              </a:ext>
            </a:extLst>
          </p:cNvPr>
          <p:cNvSpPr/>
          <p:nvPr/>
        </p:nvSpPr>
        <p:spPr>
          <a:xfrm>
            <a:off x="7335520" y="2203704"/>
            <a:ext cx="4351899" cy="2236216"/>
          </a:xfrm>
          <a:prstGeom prst="round2Diag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buNone/>
            </a:pPr>
            <a:r>
              <a:rPr lang="en-US" sz="1600" b="1" dirty="0">
                <a:solidFill>
                  <a:schemeClr val="accent6"/>
                </a:solidFill>
              </a:rPr>
              <a:t>To learn more and to apply visit</a:t>
            </a:r>
          </a:p>
          <a:p>
            <a:pPr marL="0" indent="0" algn="ctr">
              <a:buNone/>
            </a:pPr>
            <a:endParaRPr lang="en-US" sz="1600" b="1" dirty="0">
              <a:solidFill>
                <a:schemeClr val="accent6"/>
              </a:solidFill>
            </a:endParaRPr>
          </a:p>
          <a:p>
            <a:pPr marL="0" indent="0" algn="ctr">
              <a:buNone/>
            </a:pPr>
            <a:r>
              <a:rPr lang="en-US" sz="1600" b="1" dirty="0">
                <a:solidFill>
                  <a:schemeClr val="accent6"/>
                </a:solidFill>
              </a:rPr>
              <a:t> </a:t>
            </a:r>
            <a:r>
              <a:rPr lang="en-US" sz="2800" b="1" dirty="0" err="1">
                <a:solidFill>
                  <a:schemeClr val="accent6"/>
                </a:solidFill>
              </a:rPr>
              <a:t>ExploreSaferCare.ca</a:t>
            </a:r>
            <a:r>
              <a:rPr lang="en-US" sz="2800" b="1" dirty="0">
                <a:solidFill>
                  <a:schemeClr val="accent6"/>
                </a:solidFill>
              </a:rPr>
              <a:t> </a:t>
            </a:r>
            <a:endParaRPr lang="en-US" sz="1600" b="1" dirty="0">
              <a:solidFill>
                <a:schemeClr val="accent6"/>
              </a:solidFill>
            </a:endParaRPr>
          </a:p>
          <a:p>
            <a:pPr marL="0" indent="0" algn="ctr">
              <a:buNone/>
            </a:pPr>
            <a:endParaRPr lang="en-US" sz="1600" b="1" dirty="0">
              <a:solidFill>
                <a:schemeClr val="accent6"/>
              </a:solidFill>
            </a:endParaRPr>
          </a:p>
          <a:p>
            <a:pPr marL="0" indent="0" algn="ctr">
              <a:buNone/>
            </a:pPr>
            <a:r>
              <a:rPr lang="en-US" sz="1600" b="1" dirty="0">
                <a:solidFill>
                  <a:schemeClr val="accent6"/>
                </a:solidFill>
              </a:rPr>
              <a:t>Program starts in January, 2024</a:t>
            </a:r>
          </a:p>
        </p:txBody>
      </p:sp>
      <p:sp>
        <p:nvSpPr>
          <p:cNvPr id="3" name="Content Placeholder 2">
            <a:extLst>
              <a:ext uri="{FF2B5EF4-FFF2-40B4-BE49-F238E27FC236}">
                <a16:creationId xmlns:a16="http://schemas.microsoft.com/office/drawing/2014/main" id="{BDDF47D2-E5C6-0CCC-73E8-C01FEB90191E}"/>
              </a:ext>
            </a:extLst>
          </p:cNvPr>
          <p:cNvSpPr>
            <a:spLocks noGrp="1"/>
          </p:cNvSpPr>
          <p:nvPr>
            <p:ph idx="1"/>
          </p:nvPr>
        </p:nvSpPr>
        <p:spPr>
          <a:xfrm>
            <a:off x="838200" y="1825625"/>
            <a:ext cx="6233160" cy="4320342"/>
          </a:xfrm>
        </p:spPr>
        <p:txBody>
          <a:bodyPr vert="horz" lIns="91440" tIns="45720" rIns="91440" bIns="45720" rtlCol="0" anchor="t">
            <a:noAutofit/>
          </a:bodyPr>
          <a:lstStyle/>
          <a:p>
            <a:pPr>
              <a:lnSpc>
                <a:spcPct val="100000"/>
              </a:lnSpc>
              <a:spcBef>
                <a:spcPts val="0"/>
              </a:spcBef>
            </a:pPr>
            <a:r>
              <a:rPr lang="en-US" sz="2100" dirty="0">
                <a:latin typeface="Arial"/>
                <a:cs typeface="Arial"/>
              </a:rPr>
              <a:t>Over four months, three virtual learning sessions.</a:t>
            </a:r>
          </a:p>
          <a:p>
            <a:pPr>
              <a:lnSpc>
                <a:spcPct val="100000"/>
              </a:lnSpc>
              <a:spcBef>
                <a:spcPts val="0"/>
              </a:spcBef>
            </a:pPr>
            <a:endParaRPr lang="en-US" sz="2100" dirty="0">
              <a:latin typeface="Arial"/>
              <a:cs typeface="Arial"/>
            </a:endParaRPr>
          </a:p>
          <a:p>
            <a:pPr>
              <a:lnSpc>
                <a:spcPct val="100000"/>
              </a:lnSpc>
              <a:spcBef>
                <a:spcPts val="0"/>
              </a:spcBef>
            </a:pPr>
            <a:r>
              <a:rPr lang="en-US" sz="2100" dirty="0">
                <a:latin typeface="Arial"/>
                <a:cs typeface="Arial"/>
              </a:rPr>
              <a:t>Each learning session followed by an action period to apply learnings collectively as a team.</a:t>
            </a:r>
          </a:p>
          <a:p>
            <a:pPr>
              <a:lnSpc>
                <a:spcPct val="100000"/>
              </a:lnSpc>
              <a:spcBef>
                <a:spcPts val="0"/>
              </a:spcBef>
            </a:pPr>
            <a:endParaRPr lang="en-US" sz="2100" dirty="0">
              <a:latin typeface="Arial"/>
              <a:cs typeface="Arial"/>
            </a:endParaRPr>
          </a:p>
          <a:p>
            <a:pPr>
              <a:lnSpc>
                <a:spcPct val="100000"/>
              </a:lnSpc>
              <a:spcBef>
                <a:spcPts val="0"/>
              </a:spcBef>
            </a:pPr>
            <a:r>
              <a:rPr lang="en-US" sz="2100" dirty="0">
                <a:latin typeface="Arial"/>
                <a:cs typeface="Arial"/>
              </a:rPr>
              <a:t>All participating teams share their learnings and actions at a closing congress.</a:t>
            </a:r>
          </a:p>
          <a:p>
            <a:pPr marL="0" indent="0">
              <a:lnSpc>
                <a:spcPct val="100000"/>
              </a:lnSpc>
              <a:spcBef>
                <a:spcPts val="0"/>
              </a:spcBef>
              <a:buNone/>
            </a:pPr>
            <a:endParaRPr lang="en-US" sz="2100" dirty="0">
              <a:latin typeface="Arial"/>
              <a:cs typeface="Arial"/>
            </a:endParaRPr>
          </a:p>
          <a:p>
            <a:pPr>
              <a:lnSpc>
                <a:spcPct val="100000"/>
              </a:lnSpc>
              <a:spcBef>
                <a:spcPts val="0"/>
              </a:spcBef>
            </a:pPr>
            <a:r>
              <a:rPr lang="en-US" sz="2100" dirty="0">
                <a:latin typeface="Arial"/>
                <a:cs typeface="Arial"/>
              </a:rPr>
              <a:t>Opportunities to engage in peer-to-peer learning, receive mentorship, and benefit from expert coaching to drive safer care for all. </a:t>
            </a:r>
          </a:p>
        </p:txBody>
      </p:sp>
      <p:sp>
        <p:nvSpPr>
          <p:cNvPr id="2" name="Title 1">
            <a:extLst>
              <a:ext uri="{FF2B5EF4-FFF2-40B4-BE49-F238E27FC236}">
                <a16:creationId xmlns:a16="http://schemas.microsoft.com/office/drawing/2014/main" id="{BEE39EA0-C46A-A069-4BD6-8C3C618D154C}"/>
              </a:ext>
            </a:extLst>
          </p:cNvPr>
          <p:cNvSpPr>
            <a:spLocks noGrp="1"/>
          </p:cNvSpPr>
          <p:nvPr>
            <p:ph type="title"/>
          </p:nvPr>
        </p:nvSpPr>
        <p:spPr/>
        <p:txBody>
          <a:bodyPr/>
          <a:lstStyle/>
          <a:p>
            <a:r>
              <a:rPr lang="en-US" dirty="0">
                <a:latin typeface="Arial"/>
                <a:cs typeface="Arial"/>
              </a:rPr>
              <a:t>What is an Action Series?</a:t>
            </a:r>
            <a:endParaRPr lang="en-US" dirty="0"/>
          </a:p>
        </p:txBody>
      </p:sp>
    </p:spTree>
    <p:extLst>
      <p:ext uri="{BB962C8B-B14F-4D97-AF65-F5344CB8AC3E}">
        <p14:creationId xmlns:p14="http://schemas.microsoft.com/office/powerpoint/2010/main" val="34587775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5624460-8CDC-6E4A-DB3E-201EB5FF884D}"/>
              </a:ext>
            </a:extLst>
          </p:cNvPr>
          <p:cNvSpPr>
            <a:spLocks noGrp="1"/>
          </p:cNvSpPr>
          <p:nvPr>
            <p:ph type="sldNum" sz="quarter" idx="10"/>
          </p:nvPr>
        </p:nvSpPr>
        <p:spPr/>
        <p:txBody>
          <a:bodyPr/>
          <a:lstStyle/>
          <a:p>
            <a:fld id="{7D0AB2B7-A222-44FF-B180-C8F0FD623967}" type="slidenum">
              <a:rPr lang="en-CA" smtClean="0"/>
              <a:t>34</a:t>
            </a:fld>
            <a:endParaRPr lang="en-CA"/>
          </a:p>
        </p:txBody>
      </p:sp>
      <p:sp>
        <p:nvSpPr>
          <p:cNvPr id="9" name="TextBox 8">
            <a:extLst>
              <a:ext uri="{FF2B5EF4-FFF2-40B4-BE49-F238E27FC236}">
                <a16:creationId xmlns:a16="http://schemas.microsoft.com/office/drawing/2014/main" id="{6E88E4AC-819C-B192-60F8-D4D0A41E1613}"/>
              </a:ext>
            </a:extLst>
          </p:cNvPr>
          <p:cNvSpPr txBox="1"/>
          <p:nvPr/>
        </p:nvSpPr>
        <p:spPr>
          <a:xfrm>
            <a:off x="1392497" y="3602038"/>
            <a:ext cx="6809971" cy="1384995"/>
          </a:xfrm>
          <a:prstGeom prst="rect">
            <a:avLst/>
          </a:prstGeom>
          <a:noFill/>
        </p:spPr>
        <p:txBody>
          <a:bodyPr wrap="square">
            <a:spAutoFit/>
          </a:bodyPr>
          <a:lstStyle/>
          <a:p>
            <a:pPr marL="0">
              <a:buNone/>
            </a:pPr>
            <a:r>
              <a:rPr lang="en-US" sz="1200" dirty="0">
                <a:solidFill>
                  <a:schemeClr val="bg1"/>
                </a:solidFill>
                <a:effectLst/>
                <a:latin typeface="Arial" panose="020B0604020202020204" pitchFamily="34" charset="0"/>
                <a:cs typeface="Arial" panose="020B0604020202020204" pitchFamily="34" charset="0"/>
              </a:rPr>
              <a:t>Healthcare Excellence Canada (HEC) works with partners to spread innovation, build capability, and catalyze policy change so that everyone in Canada has safe and high-quality healthcare. Through collaboration with patients, caregivers and people working in healthcare, we turn proven innovations into lasting improvements in all dimensions of healthcare excellence. Launched in 2021, HEC brings together the Canadian Patient Safety Institute and Canadian Foundation for Healthcare Improvement. HEC is an independent, not-for-profit charity funded primarily by Health Canada. The views expressed herein do not necessarily represent the views of Health Canada.</a:t>
            </a:r>
          </a:p>
        </p:txBody>
      </p:sp>
      <p:sp>
        <p:nvSpPr>
          <p:cNvPr id="3" name="Content Placeholder 2">
            <a:extLst>
              <a:ext uri="{FF2B5EF4-FFF2-40B4-BE49-F238E27FC236}">
                <a16:creationId xmlns:a16="http://schemas.microsoft.com/office/drawing/2014/main" id="{AEF8A384-6C67-5CD9-2716-284F60264270}"/>
              </a:ext>
            </a:extLst>
          </p:cNvPr>
          <p:cNvSpPr>
            <a:spLocks noGrp="1"/>
          </p:cNvSpPr>
          <p:nvPr>
            <p:ph idx="4294967295"/>
          </p:nvPr>
        </p:nvSpPr>
        <p:spPr>
          <a:xfrm>
            <a:off x="1081232" y="1825625"/>
            <a:ext cx="7121236" cy="1430338"/>
          </a:xfrm>
        </p:spPr>
        <p:txBody>
          <a:bodyPr>
            <a:normAutofit fontScale="92500" lnSpcReduction="10000"/>
          </a:bodyPr>
          <a:lstStyle/>
          <a:p>
            <a:pPr marL="0" indent="0" algn="ctr">
              <a:buNone/>
            </a:pPr>
            <a:r>
              <a:rPr lang="en-US">
                <a:solidFill>
                  <a:schemeClr val="bg1"/>
                </a:solidFill>
                <a:effectLst/>
              </a:rPr>
              <a:t>This slide deck was prepared by Healthcare Excellence Canada for use by healthcare organizations to inspire others to adopt </a:t>
            </a:r>
            <a:r>
              <a:rPr lang="en-US">
                <a:solidFill>
                  <a:schemeClr val="bg1"/>
                </a:solidFill>
              </a:rPr>
              <a:t>this new a</a:t>
            </a:r>
            <a:r>
              <a:rPr lang="en-US">
                <a:solidFill>
                  <a:schemeClr val="bg1"/>
                </a:solidFill>
                <a:effectLst/>
              </a:rPr>
              <a:t>pproach to safety. </a:t>
            </a:r>
          </a:p>
        </p:txBody>
      </p:sp>
      <p:sp>
        <p:nvSpPr>
          <p:cNvPr id="2" name="Title 1">
            <a:extLst>
              <a:ext uri="{FF2B5EF4-FFF2-40B4-BE49-F238E27FC236}">
                <a16:creationId xmlns:a16="http://schemas.microsoft.com/office/drawing/2014/main" id="{75EE9DD3-DB82-450E-DD72-0FD0715EA884}"/>
              </a:ext>
            </a:extLst>
          </p:cNvPr>
          <p:cNvSpPr>
            <a:spLocks noGrp="1"/>
          </p:cNvSpPr>
          <p:nvPr>
            <p:ph type="title"/>
          </p:nvPr>
        </p:nvSpPr>
        <p:spPr>
          <a:xfrm>
            <a:off x="838200" y="816768"/>
            <a:ext cx="7607300" cy="835820"/>
          </a:xfrm>
        </p:spPr>
        <p:txBody>
          <a:bodyPr/>
          <a:lstStyle/>
          <a:p>
            <a:pPr algn="ctr"/>
            <a:r>
              <a:rPr lang="en-US">
                <a:solidFill>
                  <a:schemeClr val="bg1"/>
                </a:solidFill>
              </a:rPr>
              <a:t>Acknowledgment</a:t>
            </a:r>
          </a:p>
        </p:txBody>
      </p:sp>
    </p:spTree>
    <p:extLst>
      <p:ext uri="{BB962C8B-B14F-4D97-AF65-F5344CB8AC3E}">
        <p14:creationId xmlns:p14="http://schemas.microsoft.com/office/powerpoint/2010/main" val="2305450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17010E3-EFA4-E591-68D3-0BA3CFB6E7CD}"/>
              </a:ext>
            </a:extLst>
          </p:cNvPr>
          <p:cNvSpPr>
            <a:spLocks noGrp="1"/>
          </p:cNvSpPr>
          <p:nvPr>
            <p:ph type="sldNum" sz="quarter" idx="12"/>
          </p:nvPr>
        </p:nvSpPr>
        <p:spPr/>
        <p:txBody>
          <a:bodyPr/>
          <a:lstStyle/>
          <a:p>
            <a:fld id="{7D0AB2B7-A222-44FF-B180-C8F0FD623967}" type="slidenum">
              <a:rPr lang="en-CA" smtClean="0"/>
              <a:pPr/>
              <a:t>4</a:t>
            </a:fld>
            <a:endParaRPr lang="en-CA"/>
          </a:p>
        </p:txBody>
      </p:sp>
      <p:sp>
        <p:nvSpPr>
          <p:cNvPr id="2" name="Title 1">
            <a:extLst>
              <a:ext uri="{FF2B5EF4-FFF2-40B4-BE49-F238E27FC236}">
                <a16:creationId xmlns:a16="http://schemas.microsoft.com/office/drawing/2014/main" id="{B1AA1449-DAFF-F7A7-3983-27CADBB07CFD}"/>
              </a:ext>
            </a:extLst>
          </p:cNvPr>
          <p:cNvSpPr>
            <a:spLocks noGrp="1"/>
          </p:cNvSpPr>
          <p:nvPr>
            <p:ph type="title"/>
          </p:nvPr>
        </p:nvSpPr>
        <p:spPr/>
        <p:txBody>
          <a:bodyPr>
            <a:normAutofit/>
          </a:bodyPr>
          <a:lstStyle/>
          <a:p>
            <a:r>
              <a:rPr lang="en-US" sz="4000" i="1">
                <a:latin typeface="Arial"/>
                <a:cs typeface="Arial"/>
              </a:rPr>
              <a:t>Placeholder slide for organization </a:t>
            </a:r>
            <a:br>
              <a:rPr lang="en-US" sz="4000" i="1">
                <a:latin typeface="Arial"/>
                <a:cs typeface="Arial"/>
              </a:rPr>
            </a:br>
            <a:r>
              <a:rPr lang="en-US" sz="4000" i="1">
                <a:latin typeface="Arial"/>
                <a:cs typeface="Arial"/>
              </a:rPr>
              <a:t>to add any imagery of their data</a:t>
            </a:r>
            <a:endParaRPr lang="en-US" sz="4000" i="1"/>
          </a:p>
        </p:txBody>
      </p:sp>
      <p:sp>
        <p:nvSpPr>
          <p:cNvPr id="5" name="Content Placeholder 4">
            <a:extLst>
              <a:ext uri="{FF2B5EF4-FFF2-40B4-BE49-F238E27FC236}">
                <a16:creationId xmlns:a16="http://schemas.microsoft.com/office/drawing/2014/main" id="{FBBCD942-C297-8FA7-F657-C7DB049F716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677875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82BBDC2-BAFC-8577-A530-026217FE2E81}"/>
              </a:ext>
            </a:extLst>
          </p:cNvPr>
          <p:cNvSpPr>
            <a:spLocks noGrp="1"/>
          </p:cNvSpPr>
          <p:nvPr>
            <p:ph type="sldNum" sz="quarter" idx="12"/>
          </p:nvPr>
        </p:nvSpPr>
        <p:spPr/>
        <p:txBody>
          <a:bodyPr/>
          <a:lstStyle/>
          <a:p>
            <a:fld id="{7D0AB2B7-A222-44FF-B180-C8F0FD623967}" type="slidenum">
              <a:rPr lang="en-CA" smtClean="0"/>
              <a:pPr/>
              <a:t>5</a:t>
            </a:fld>
            <a:endParaRPr lang="en-CA"/>
          </a:p>
        </p:txBody>
      </p:sp>
      <p:sp>
        <p:nvSpPr>
          <p:cNvPr id="4" name="Round Diagonal Corner Rectangle 3">
            <a:extLst>
              <a:ext uri="{FF2B5EF4-FFF2-40B4-BE49-F238E27FC236}">
                <a16:creationId xmlns:a16="http://schemas.microsoft.com/office/drawing/2014/main" id="{BD8FC0EC-574A-5307-0034-920D0C80070D}"/>
              </a:ext>
            </a:extLst>
          </p:cNvPr>
          <p:cNvSpPr/>
          <p:nvPr/>
        </p:nvSpPr>
        <p:spPr>
          <a:xfrm>
            <a:off x="3830782" y="3013364"/>
            <a:ext cx="7578436" cy="2078182"/>
          </a:xfrm>
          <a:prstGeom prst="round2Diag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t>The lack of progress is </a:t>
            </a:r>
            <a:r>
              <a:rPr lang="en-US" sz="3200" b="1" i="1"/>
              <a:t>“disturbing”</a:t>
            </a:r>
            <a:endParaRPr lang="en-US" sz="2800" b="1" i="1"/>
          </a:p>
          <a:p>
            <a:pPr algn="ctr"/>
            <a:br>
              <a:rPr lang="en-US" sz="1000" b="1" i="0">
                <a:solidFill>
                  <a:schemeClr val="bg1"/>
                </a:solidFill>
                <a:effectLst/>
                <a:latin typeface="Arial" panose="020B0604020202020204" pitchFamily="34" charset="0"/>
              </a:rPr>
            </a:br>
            <a:r>
              <a:rPr lang="en-US" sz="1000" b="1" i="0">
                <a:solidFill>
                  <a:schemeClr val="bg1"/>
                </a:solidFill>
                <a:effectLst/>
                <a:latin typeface="Arial" panose="020B0604020202020204" pitchFamily="34" charset="0"/>
              </a:rPr>
              <a:t>Donald M. Berwick</a:t>
            </a:r>
            <a:r>
              <a:rPr lang="en-US" sz="1000" b="0" i="1">
                <a:solidFill>
                  <a:schemeClr val="bg1"/>
                </a:solidFill>
                <a:effectLst/>
                <a:latin typeface="Arial" panose="020B0604020202020204" pitchFamily="34" charset="0"/>
              </a:rPr>
              <a:t>, MD, MPP, President Emeritus and Senior Fellow, Institute for Healthcare Improvement</a:t>
            </a:r>
            <a:endParaRPr lang="en-US" sz="1000">
              <a:solidFill>
                <a:schemeClr val="bg1"/>
              </a:solidFill>
            </a:endParaRPr>
          </a:p>
        </p:txBody>
      </p:sp>
      <p:sp>
        <p:nvSpPr>
          <p:cNvPr id="10" name="Round Diagonal Corner Rectangle 9">
            <a:extLst>
              <a:ext uri="{FF2B5EF4-FFF2-40B4-BE49-F238E27FC236}">
                <a16:creationId xmlns:a16="http://schemas.microsoft.com/office/drawing/2014/main" id="{10362890-89E0-E334-EC40-E206D166ECA5}"/>
              </a:ext>
            </a:extLst>
          </p:cNvPr>
          <p:cNvSpPr/>
          <p:nvPr/>
        </p:nvSpPr>
        <p:spPr>
          <a:xfrm>
            <a:off x="852054" y="1350818"/>
            <a:ext cx="9130146" cy="2078182"/>
          </a:xfrm>
          <a:prstGeom prst="round2Diag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buNone/>
            </a:pPr>
            <a:r>
              <a:rPr lang="en-US" sz="2800" b="1" i="1">
                <a:solidFill>
                  <a:schemeClr val="bg1"/>
                </a:solidFill>
              </a:rPr>
              <a:t>‘Twenty years since the Canadian </a:t>
            </a:r>
            <a:br>
              <a:rPr lang="en-US" sz="2800" b="1" i="1">
                <a:solidFill>
                  <a:schemeClr val="bg1"/>
                </a:solidFill>
              </a:rPr>
            </a:br>
            <a:r>
              <a:rPr lang="en-US" sz="2800" b="1" i="1">
                <a:solidFill>
                  <a:schemeClr val="bg1"/>
                </a:solidFill>
              </a:rPr>
              <a:t>Adverse Events Study, too little has been done </a:t>
            </a:r>
            <a:br>
              <a:rPr lang="en-US" sz="2800" b="1" i="1">
                <a:solidFill>
                  <a:schemeClr val="bg1"/>
                </a:solidFill>
              </a:rPr>
            </a:br>
            <a:r>
              <a:rPr lang="en-US" sz="2800" b="1" i="1">
                <a:solidFill>
                  <a:schemeClr val="bg1"/>
                </a:solidFill>
              </a:rPr>
              <a:t>to move the needle on Patient Safety’. </a:t>
            </a:r>
          </a:p>
          <a:p>
            <a:pPr marL="0" indent="0" algn="ctr">
              <a:buNone/>
            </a:pPr>
            <a:br>
              <a:rPr lang="en-US" sz="1000">
                <a:solidFill>
                  <a:schemeClr val="bg1"/>
                </a:solidFill>
              </a:rPr>
            </a:br>
            <a:r>
              <a:rPr lang="en-US" sz="1000">
                <a:solidFill>
                  <a:schemeClr val="bg1"/>
                </a:solidFill>
              </a:rPr>
              <a:t>Dr. G. Ross Baker, Professor Emeritus; University of Toronto, Canada. National Post, July 26, 2023 </a:t>
            </a:r>
          </a:p>
        </p:txBody>
      </p:sp>
      <p:sp>
        <p:nvSpPr>
          <p:cNvPr id="2" name="Title 1">
            <a:extLst>
              <a:ext uri="{FF2B5EF4-FFF2-40B4-BE49-F238E27FC236}">
                <a16:creationId xmlns:a16="http://schemas.microsoft.com/office/drawing/2014/main" id="{04652B5E-DC3C-6B74-EF40-6E9F50117575}"/>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sz="1000" dirty="0"/>
              <a:t>Pull quotes</a:t>
            </a:r>
          </a:p>
        </p:txBody>
      </p:sp>
    </p:spTree>
    <p:extLst>
      <p:ext uri="{BB962C8B-B14F-4D97-AF65-F5344CB8AC3E}">
        <p14:creationId xmlns:p14="http://schemas.microsoft.com/office/powerpoint/2010/main" val="3641585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aphic of two discussions guides for patient safety. Image text: Rethinking Patient Safety. A discussion Guide for Patients, Healthcare Providers, and Leaders">
            <a:extLst>
              <a:ext uri="{FF2B5EF4-FFF2-40B4-BE49-F238E27FC236}">
                <a16:creationId xmlns:a16="http://schemas.microsoft.com/office/drawing/2014/main" id="{E69F026F-AC45-2BE9-4A49-71911AC70052}"/>
              </a:ext>
            </a:extLst>
          </p:cNvPr>
          <p:cNvPicPr>
            <a:picLocks noChangeAspect="1"/>
          </p:cNvPicPr>
          <p:nvPr/>
        </p:nvPicPr>
        <p:blipFill>
          <a:blip r:embed="rId3"/>
          <a:stretch>
            <a:fillRect/>
          </a:stretch>
        </p:blipFill>
        <p:spPr>
          <a:xfrm>
            <a:off x="-86206" y="-48491"/>
            <a:ext cx="12364412" cy="6954982"/>
          </a:xfrm>
          <a:prstGeom prst="rect">
            <a:avLst/>
          </a:prstGeom>
        </p:spPr>
      </p:pic>
      <p:sp>
        <p:nvSpPr>
          <p:cNvPr id="2" name="Title 1">
            <a:extLst>
              <a:ext uri="{FF2B5EF4-FFF2-40B4-BE49-F238E27FC236}">
                <a16:creationId xmlns:a16="http://schemas.microsoft.com/office/drawing/2014/main" id="{9F1105BB-4D8D-9148-9AFE-094C57A3607F}"/>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CA" sz="1000" dirty="0"/>
              <a:t>A graphic of two patient safety guides. Image text: Rethinking Patient Safety. A discussion Guide for Patients, Healthcare Providers, and Leaders</a:t>
            </a:r>
            <a:br>
              <a:rPr lang="en-CA" sz="1000" b="0" dirty="0">
                <a:solidFill>
                  <a:srgbClr val="000000"/>
                </a:solidFill>
                <a:latin typeface="Calibri" panose="020F0502020204030204" pitchFamily="34" charset="0"/>
              </a:rPr>
            </a:br>
            <a:endParaRPr lang="en-US" sz="1000" dirty="0"/>
          </a:p>
        </p:txBody>
      </p:sp>
    </p:spTree>
    <p:extLst>
      <p:ext uri="{BB962C8B-B14F-4D97-AF65-F5344CB8AC3E}">
        <p14:creationId xmlns:p14="http://schemas.microsoft.com/office/powerpoint/2010/main" val="2268853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D4576F1-1494-5C48-53BF-E2A549FEDBD0}"/>
              </a:ext>
            </a:extLst>
          </p:cNvPr>
          <p:cNvSpPr txBox="1">
            <a:spLocks noGrp="1"/>
          </p:cNvSpPr>
          <p:nvPr>
            <p:ph type="title" idx="4294967295"/>
          </p:nvPr>
        </p:nvSpPr>
        <p:spPr>
          <a:xfrm>
            <a:off x="667512" y="2349259"/>
            <a:ext cx="4773168" cy="294436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7500"/>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accent1"/>
                </a:solidFill>
                <a:effectLst/>
                <a:uLnTx/>
                <a:uFillTx/>
                <a:latin typeface="Arial"/>
                <a:ea typeface="+mj-ea"/>
                <a:cs typeface="Arial"/>
              </a:rPr>
              <a:t>How safe </a:t>
            </a:r>
            <a:br>
              <a:rPr kumimoji="0" lang="en-US" sz="4400" b="1" i="0" u="none" strike="noStrike" kern="1200" cap="none" spc="0" normalizeH="0" baseline="0" noProof="0" dirty="0">
                <a:ln>
                  <a:noFill/>
                </a:ln>
                <a:solidFill>
                  <a:schemeClr val="accent1"/>
                </a:solidFill>
                <a:effectLst/>
                <a:uLnTx/>
                <a:uFillTx/>
                <a:latin typeface="Arial"/>
                <a:ea typeface="+mj-ea"/>
                <a:cs typeface="Arial"/>
              </a:rPr>
            </a:br>
            <a:r>
              <a:rPr kumimoji="0" lang="en-US" sz="4400" b="1" i="0" u="none" strike="noStrike" kern="1200" cap="none" spc="0" normalizeH="0" baseline="0" noProof="0" dirty="0">
                <a:ln>
                  <a:noFill/>
                </a:ln>
                <a:solidFill>
                  <a:schemeClr val="accent1"/>
                </a:solidFill>
                <a:effectLst/>
                <a:uLnTx/>
                <a:uFillTx/>
                <a:latin typeface="Arial"/>
                <a:ea typeface="+mj-ea"/>
                <a:cs typeface="Arial"/>
              </a:rPr>
              <a:t>is our care? </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400" b="1" i="0" u="none" strike="noStrike" kern="1200" cap="none" spc="0" normalizeH="0" baseline="0" noProof="0" dirty="0">
              <a:ln>
                <a:noFill/>
              </a:ln>
              <a:solidFill>
                <a:schemeClr val="accent1"/>
              </a:solidFill>
              <a:effectLst/>
              <a:uLnTx/>
              <a:uFillTx/>
              <a:latin typeface="Arial"/>
              <a:ea typeface="+mj-ea"/>
              <a:cs typeface="Arial"/>
            </a:endParaRPr>
          </a:p>
        </p:txBody>
      </p:sp>
    </p:spTree>
    <p:extLst>
      <p:ext uri="{BB962C8B-B14F-4D97-AF65-F5344CB8AC3E}">
        <p14:creationId xmlns:p14="http://schemas.microsoft.com/office/powerpoint/2010/main" val="1155579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descr="A graphic that reads: Harm ≠ Safe. There is a 'no' symbol over the word harm. ">
            <a:extLst>
              <a:ext uri="{FF2B5EF4-FFF2-40B4-BE49-F238E27FC236}">
                <a16:creationId xmlns:a16="http://schemas.microsoft.com/office/drawing/2014/main" id="{981E0AC5-3C7C-4012-AD9D-5C91773ED09D}"/>
              </a:ext>
            </a:extLst>
          </p:cNvPr>
          <p:cNvGrpSpPr/>
          <p:nvPr/>
        </p:nvGrpSpPr>
        <p:grpSpPr>
          <a:xfrm>
            <a:off x="909609" y="2233879"/>
            <a:ext cx="10479821" cy="3241273"/>
            <a:chOff x="856088" y="1853558"/>
            <a:chExt cx="10479821" cy="3241273"/>
          </a:xfrm>
        </p:grpSpPr>
        <p:sp>
          <p:nvSpPr>
            <p:cNvPr id="9" name="TextBox 8">
              <a:extLst>
                <a:ext uri="{FF2B5EF4-FFF2-40B4-BE49-F238E27FC236}">
                  <a16:creationId xmlns:a16="http://schemas.microsoft.com/office/drawing/2014/main" id="{1379F02C-4E9C-4BC9-A20A-B23BCD78E8C7}"/>
                </a:ext>
              </a:extLst>
            </p:cNvPr>
            <p:cNvSpPr txBox="1"/>
            <p:nvPr/>
          </p:nvSpPr>
          <p:spPr>
            <a:xfrm>
              <a:off x="7093011" y="2644171"/>
              <a:ext cx="4242898"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a:ln>
                    <a:noFill/>
                  </a:ln>
                  <a:solidFill>
                    <a:schemeClr val="accent1"/>
                  </a:solidFill>
                  <a:effectLst/>
                  <a:uLnTx/>
                  <a:uFillTx/>
                  <a:latin typeface="Arial" panose="020B0604020202020204"/>
                  <a:ea typeface="+mn-ea"/>
                  <a:cs typeface="+mn-cs"/>
                </a:rPr>
                <a:t>SAFE</a:t>
              </a:r>
              <a:endParaRPr kumimoji="0" lang="en-CA" sz="9600" b="1" i="0" u="none" strike="noStrike" kern="1200" cap="none" spc="0" normalizeH="0" baseline="0" noProof="0">
                <a:ln>
                  <a:noFill/>
                </a:ln>
                <a:solidFill>
                  <a:schemeClr val="accent1"/>
                </a:solidFill>
                <a:effectLst/>
                <a:uLnTx/>
                <a:uFillTx/>
                <a:latin typeface="Arial" panose="020B0604020202020204"/>
                <a:ea typeface="+mn-ea"/>
                <a:cs typeface="+mn-cs"/>
              </a:endParaRPr>
            </a:p>
          </p:txBody>
        </p:sp>
        <p:sp>
          <p:nvSpPr>
            <p:cNvPr id="10" name="TextBox 9">
              <a:extLst>
                <a:ext uri="{FF2B5EF4-FFF2-40B4-BE49-F238E27FC236}">
                  <a16:creationId xmlns:a16="http://schemas.microsoft.com/office/drawing/2014/main" id="{2A679808-7734-4BFE-BBB6-BCED9157F62F}"/>
                </a:ext>
              </a:extLst>
            </p:cNvPr>
            <p:cNvSpPr txBox="1"/>
            <p:nvPr/>
          </p:nvSpPr>
          <p:spPr>
            <a:xfrm>
              <a:off x="856088" y="2644171"/>
              <a:ext cx="4242898"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a:noFill/>
                  </a:ln>
                  <a:solidFill>
                    <a:prstClr val="black"/>
                  </a:solidFill>
                  <a:effectLst/>
                  <a:uLnTx/>
                  <a:uFillTx/>
                  <a:latin typeface="Arial" panose="020B0604020202020204"/>
                  <a:ea typeface="+mn-ea"/>
                  <a:cs typeface="+mn-cs"/>
                </a:rPr>
                <a:t>HARM</a:t>
              </a:r>
              <a:endParaRPr kumimoji="0" lang="en-CA" sz="96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1" name="Content Placeholder 8" descr="No sign">
              <a:extLst>
                <a:ext uri="{FF2B5EF4-FFF2-40B4-BE49-F238E27FC236}">
                  <a16:creationId xmlns:a16="http://schemas.microsoft.com/office/drawing/2014/main" id="{E89E40FA-FFC2-4449-BEC7-BB67715EF5DB}"/>
                </a:ext>
              </a:extLst>
            </p:cNvPr>
            <p:cNvSpPr/>
            <p:nvPr/>
          </p:nvSpPr>
          <p:spPr>
            <a:xfrm>
              <a:off x="1309731" y="1853558"/>
              <a:ext cx="3241273" cy="3241273"/>
            </a:xfrm>
            <a:custGeom>
              <a:avLst/>
              <a:gdLst>
                <a:gd name="connsiteX0" fmla="*/ 1878268 w 3756536"/>
                <a:gd name="connsiteY0" fmla="*/ 0 h 3756536"/>
                <a:gd name="connsiteX1" fmla="*/ 0 w 3756536"/>
                <a:gd name="connsiteY1" fmla="*/ 1878268 h 3756536"/>
                <a:gd name="connsiteX2" fmla="*/ 1878268 w 3756536"/>
                <a:gd name="connsiteY2" fmla="*/ 3756537 h 3756536"/>
                <a:gd name="connsiteX3" fmla="*/ 3756537 w 3756536"/>
                <a:gd name="connsiteY3" fmla="*/ 1878268 h 3756536"/>
                <a:gd name="connsiteX4" fmla="*/ 1878268 w 3756536"/>
                <a:gd name="connsiteY4" fmla="*/ 0 h 3756536"/>
                <a:gd name="connsiteX5" fmla="*/ 593137 w 3756536"/>
                <a:gd name="connsiteY5" fmla="*/ 1878268 h 3756536"/>
                <a:gd name="connsiteX6" fmla="*/ 785907 w 3756536"/>
                <a:gd name="connsiteY6" fmla="*/ 1206046 h 3756536"/>
                <a:gd name="connsiteX7" fmla="*/ 2555434 w 3756536"/>
                <a:gd name="connsiteY7" fmla="*/ 2975572 h 3756536"/>
                <a:gd name="connsiteX8" fmla="*/ 1878268 w 3756536"/>
                <a:gd name="connsiteY8" fmla="*/ 3163399 h 3756536"/>
                <a:gd name="connsiteX9" fmla="*/ 593137 w 3756536"/>
                <a:gd name="connsiteY9" fmla="*/ 1878268 h 3756536"/>
                <a:gd name="connsiteX10" fmla="*/ 2970630 w 3756536"/>
                <a:gd name="connsiteY10" fmla="*/ 2550491 h 3756536"/>
                <a:gd name="connsiteX11" fmla="*/ 1206046 w 3756536"/>
                <a:gd name="connsiteY11" fmla="*/ 785907 h 3756536"/>
                <a:gd name="connsiteX12" fmla="*/ 1878268 w 3756536"/>
                <a:gd name="connsiteY12" fmla="*/ 593137 h 3756536"/>
                <a:gd name="connsiteX13" fmla="*/ 3163399 w 3756536"/>
                <a:gd name="connsiteY13" fmla="*/ 1878268 h 3756536"/>
                <a:gd name="connsiteX14" fmla="*/ 2970630 w 3756536"/>
                <a:gd name="connsiteY14" fmla="*/ 2550491 h 3756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56536" h="3756536">
                  <a:moveTo>
                    <a:pt x="1878268" y="0"/>
                  </a:moveTo>
                  <a:cubicBezTo>
                    <a:pt x="840278" y="0"/>
                    <a:pt x="0" y="840278"/>
                    <a:pt x="0" y="1878268"/>
                  </a:cubicBezTo>
                  <a:cubicBezTo>
                    <a:pt x="0" y="2916259"/>
                    <a:pt x="840278" y="3756537"/>
                    <a:pt x="1878268" y="3756537"/>
                  </a:cubicBezTo>
                  <a:cubicBezTo>
                    <a:pt x="2916259" y="3756537"/>
                    <a:pt x="3756537" y="2916259"/>
                    <a:pt x="3756537" y="1878268"/>
                  </a:cubicBezTo>
                  <a:cubicBezTo>
                    <a:pt x="3756537" y="840278"/>
                    <a:pt x="2916259" y="0"/>
                    <a:pt x="1878268" y="0"/>
                  </a:cubicBezTo>
                  <a:close/>
                  <a:moveTo>
                    <a:pt x="593137" y="1878268"/>
                  </a:moveTo>
                  <a:cubicBezTo>
                    <a:pt x="593137" y="1631128"/>
                    <a:pt x="662337" y="1398816"/>
                    <a:pt x="785907" y="1206046"/>
                  </a:cubicBezTo>
                  <a:lnTo>
                    <a:pt x="2555434" y="2975572"/>
                  </a:lnTo>
                  <a:cubicBezTo>
                    <a:pt x="2357721" y="3094200"/>
                    <a:pt x="2125409" y="3163399"/>
                    <a:pt x="1878268" y="3163399"/>
                  </a:cubicBezTo>
                  <a:cubicBezTo>
                    <a:pt x="1171446" y="3163399"/>
                    <a:pt x="593137" y="2585090"/>
                    <a:pt x="593137" y="1878268"/>
                  </a:cubicBezTo>
                  <a:close/>
                  <a:moveTo>
                    <a:pt x="2970630" y="2550491"/>
                  </a:moveTo>
                  <a:lnTo>
                    <a:pt x="1206046" y="785907"/>
                  </a:lnTo>
                  <a:cubicBezTo>
                    <a:pt x="1398816" y="662337"/>
                    <a:pt x="1631128" y="593137"/>
                    <a:pt x="1878268" y="593137"/>
                  </a:cubicBezTo>
                  <a:cubicBezTo>
                    <a:pt x="2585090" y="593137"/>
                    <a:pt x="3163399" y="1171446"/>
                    <a:pt x="3163399" y="1878268"/>
                  </a:cubicBezTo>
                  <a:cubicBezTo>
                    <a:pt x="3163399" y="2125409"/>
                    <a:pt x="3094200" y="2357721"/>
                    <a:pt x="2970630" y="2550491"/>
                  </a:cubicBezTo>
                  <a:close/>
                </a:path>
              </a:pathLst>
            </a:custGeom>
            <a:solidFill>
              <a:schemeClr val="accent5">
                <a:alpha val="50000"/>
              </a:schemeClr>
            </a:solidFill>
            <a:ln w="4941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DD696BFF-DBD3-46C3-B617-07C9DC4F1D60}"/>
                </a:ext>
              </a:extLst>
            </p:cNvPr>
            <p:cNvSpPr txBox="1"/>
            <p:nvPr/>
          </p:nvSpPr>
          <p:spPr>
            <a:xfrm>
              <a:off x="5318546" y="2644170"/>
              <a:ext cx="1554905"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a:ln>
                    <a:noFill/>
                  </a:ln>
                  <a:solidFill>
                    <a:prstClr val="black"/>
                  </a:solidFill>
                  <a:effectLst/>
                  <a:uLnTx/>
                  <a:uFillTx/>
                  <a:latin typeface="Arial" panose="020B0604020202020204"/>
                  <a:ea typeface="+mn-ea"/>
                  <a:cs typeface="+mn-cs"/>
                </a:rPr>
                <a:t>≠</a:t>
              </a:r>
              <a:endParaRPr kumimoji="0" lang="en-CA" sz="9600" b="1"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2" name="Title 1">
            <a:extLst>
              <a:ext uri="{FF2B5EF4-FFF2-40B4-BE49-F238E27FC236}">
                <a16:creationId xmlns:a16="http://schemas.microsoft.com/office/drawing/2014/main" id="{EFB7D705-CCCD-4D19-9E07-AA8AF008E430}"/>
              </a:ext>
            </a:extLst>
          </p:cNvPr>
          <p:cNvSpPr>
            <a:spLocks noGrp="1"/>
          </p:cNvSpPr>
          <p:nvPr>
            <p:ph type="title"/>
          </p:nvPr>
        </p:nvSpPr>
        <p:spPr>
          <a:xfrm>
            <a:off x="838200" y="365125"/>
            <a:ext cx="10515600" cy="1325563"/>
          </a:xfrm>
        </p:spPr>
        <p:txBody>
          <a:bodyPr>
            <a:noAutofit/>
          </a:bodyPr>
          <a:lstStyle/>
          <a:p>
            <a:r>
              <a:rPr lang="en-US"/>
              <a:t>Does the absence of harm </a:t>
            </a:r>
            <a:br>
              <a:rPr lang="en-US"/>
            </a:br>
            <a:r>
              <a:rPr lang="en-US"/>
              <a:t>mean we are safe? </a:t>
            </a:r>
          </a:p>
        </p:txBody>
      </p:sp>
    </p:spTree>
    <p:extLst>
      <p:ext uri="{BB962C8B-B14F-4D97-AF65-F5344CB8AC3E}">
        <p14:creationId xmlns:p14="http://schemas.microsoft.com/office/powerpoint/2010/main" val="1651406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D234080-E235-44FC-AB5D-72DFB20EAA99}"/>
              </a:ext>
            </a:extLst>
          </p:cNvPr>
          <p:cNvSpPr>
            <a:spLocks noGrp="1"/>
          </p:cNvSpPr>
          <p:nvPr>
            <p:ph type="sldNum" sz="quarter" idx="12"/>
          </p:nvPr>
        </p:nvSpPr>
        <p:spPr/>
        <p:txBody>
          <a:bodyPr anchor="ctr">
            <a:normAutofit/>
          </a:bodyPr>
          <a:lstStyle/>
          <a:p>
            <a:pPr>
              <a:spcAft>
                <a:spcPts val="600"/>
              </a:spcAft>
            </a:pPr>
            <a:fld id="{7D0AB2B7-A222-44FF-B180-C8F0FD623967}" type="slidenum">
              <a:rPr lang="en-CA" smtClean="0"/>
              <a:pPr>
                <a:spcAft>
                  <a:spcPts val="600"/>
                </a:spcAft>
              </a:pPr>
              <a:t>9</a:t>
            </a:fld>
            <a:endParaRPr lang="en-CA"/>
          </a:p>
        </p:txBody>
      </p:sp>
      <p:sp>
        <p:nvSpPr>
          <p:cNvPr id="5" name="Title 4">
            <a:extLst>
              <a:ext uri="{FF2B5EF4-FFF2-40B4-BE49-F238E27FC236}">
                <a16:creationId xmlns:a16="http://schemas.microsoft.com/office/drawing/2014/main" id="{0CB715D4-1172-40EC-9841-E0A7E034D352}"/>
              </a:ext>
            </a:extLst>
          </p:cNvPr>
          <p:cNvSpPr>
            <a:spLocks noGrp="1"/>
          </p:cNvSpPr>
          <p:nvPr>
            <p:ph type="title"/>
          </p:nvPr>
        </p:nvSpPr>
        <p:spPr>
          <a:xfrm>
            <a:off x="838200" y="1730829"/>
            <a:ext cx="10515600" cy="3771899"/>
          </a:xfrm>
        </p:spPr>
        <p:txBody>
          <a:bodyPr anchor="ctr">
            <a:noAutofit/>
          </a:bodyPr>
          <a:lstStyle/>
          <a:p>
            <a:pPr algn="ctr">
              <a:lnSpc>
                <a:spcPct val="150000"/>
              </a:lnSpc>
            </a:pPr>
            <a:r>
              <a:rPr lang="en-CA" sz="5400" dirty="0">
                <a:solidFill>
                  <a:schemeClr val="accent1"/>
                </a:solidFill>
                <a:latin typeface="Arial"/>
                <a:cs typeface="Arial"/>
              </a:rPr>
              <a:t>Do measures of harm tell us:</a:t>
            </a:r>
            <a:br>
              <a:rPr lang="en-CA" sz="5400" dirty="0">
                <a:solidFill>
                  <a:schemeClr val="accent1"/>
                </a:solidFill>
                <a:latin typeface="Arial"/>
                <a:cs typeface="Arial"/>
              </a:rPr>
            </a:br>
            <a:r>
              <a:rPr lang="en-CA" sz="5400" dirty="0">
                <a:solidFill>
                  <a:schemeClr val="accent1"/>
                </a:solidFill>
                <a:latin typeface="Arial"/>
                <a:cs typeface="Arial"/>
              </a:rPr>
              <a:t>How safe our care is?</a:t>
            </a:r>
            <a:br>
              <a:rPr lang="en-CA" sz="5400" dirty="0">
                <a:solidFill>
                  <a:schemeClr val="accent1"/>
                </a:solidFill>
              </a:rPr>
            </a:br>
            <a:r>
              <a:rPr lang="en-CA" sz="5400" dirty="0">
                <a:solidFill>
                  <a:schemeClr val="accent1"/>
                </a:solidFill>
                <a:latin typeface="Arial"/>
                <a:cs typeface="Arial"/>
              </a:rPr>
              <a:t>OR </a:t>
            </a:r>
            <a:br>
              <a:rPr lang="en-CA" sz="5400" dirty="0">
                <a:solidFill>
                  <a:schemeClr val="accent1"/>
                </a:solidFill>
              </a:rPr>
            </a:br>
            <a:r>
              <a:rPr lang="en-CA" sz="5400" dirty="0">
                <a:solidFill>
                  <a:schemeClr val="accent1"/>
                </a:solidFill>
                <a:latin typeface="Arial"/>
                <a:cs typeface="Arial"/>
              </a:rPr>
              <a:t>How lucky we have been? </a:t>
            </a:r>
          </a:p>
        </p:txBody>
      </p:sp>
    </p:spTree>
    <p:extLst>
      <p:ext uri="{BB962C8B-B14F-4D97-AF65-F5344CB8AC3E}">
        <p14:creationId xmlns:p14="http://schemas.microsoft.com/office/powerpoint/2010/main" val="11489779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UDIO_ID" val="281"/>
  <p:tag name="ARTICULATE_NAV_LEVEL" val="1"/>
  <p:tag name="ARTICULATE_TOC_EXPANDED" val="True"/>
  <p:tag name="ARTICULATE_SLIDE_PRESENTER_GUID" val="bba055d0-2557-4e08-b72c-3dd1ec85befe"/>
  <p:tag name="ARTICULATE_SLIDE_PAUSE" val="1"/>
  <p:tag name="ARTICULATE_HIDE_SLIDE" val="0"/>
  <p:tag name="ARTICULATE_PLAYER_CONTROL_PREVIOUS" val="True"/>
  <p:tag name="ARTICULATE_PLAYER_CONTROL_NEXT" val="True"/>
  <p:tag name="ARTICULATE_USED_LAYOUT" val="2"/>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UDIO_ID" val="279"/>
  <p:tag name="ARTICULATE_NAV_LEVEL" val="1"/>
  <p:tag name="ARTICULATE_TOC_EXPANDED" val="True"/>
  <p:tag name="ARTICULATE_SLIDE_PRESENTER_GUID" val="2e8d07ec-2ec1-44e9-b076-51981498eeac"/>
  <p:tag name="ARTICULATE_SLIDE_PAUSE" val="1"/>
  <p:tag name="ARTICULATE_HIDE_SLIDE" val="0"/>
  <p:tag name="ARTICULATE_PLAYER_CONTROL_PREVIOUS" val="True"/>
  <p:tag name="ARTICULATE_PLAYER_CONTROL_NEXT" val="True"/>
  <p:tag name="ARTICULATE_USED_LAYOUT" val="3"/>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UDIO_ID" val="279"/>
  <p:tag name="ARTICULATE_NAV_LEVEL" val="1"/>
  <p:tag name="ARTICULATE_TOC_EXPANDED" val="True"/>
  <p:tag name="ARTICULATE_SLIDE_PRESENTER_GUID" val="2e8d07ec-2ec1-44e9-b076-51981498eeac"/>
  <p:tag name="ARTICULATE_SLIDE_PAUSE" val="1"/>
  <p:tag name="ARTICULATE_HIDE_SLIDE" val="0"/>
  <p:tag name="ARTICULATE_PLAYER_CONTROL_PREVIOUS" val="True"/>
  <p:tag name="ARTICULATE_PLAYER_CONTROL_NEXT" val="True"/>
  <p:tag name="ARTICULATE_USED_LAYOUT" val="3"/>
  <p:tag name="ARTICULATE_SLIDE_THUMBNAIL_REFRESH" val="1"/>
</p:tagLst>
</file>

<file path=ppt/theme/theme1.xml><?xml version="1.0" encoding="utf-8"?>
<a:theme xmlns:a="http://schemas.openxmlformats.org/drawingml/2006/main" name="Custom Design">
  <a:themeElements>
    <a:clrScheme name="Healthcare Excellence Canada">
      <a:dk1>
        <a:sysClr val="windowText" lastClr="000000"/>
      </a:dk1>
      <a:lt1>
        <a:sysClr val="window" lastClr="FFFFFF"/>
      </a:lt1>
      <a:dk2>
        <a:srgbClr val="595959"/>
      </a:dk2>
      <a:lt2>
        <a:srgbClr val="D8D8D8"/>
      </a:lt2>
      <a:accent1>
        <a:srgbClr val="3F358F"/>
      </a:accent1>
      <a:accent2>
        <a:srgbClr val="02A8A5"/>
      </a:accent2>
      <a:accent3>
        <a:srgbClr val="FCE100"/>
      </a:accent3>
      <a:accent4>
        <a:srgbClr val="F99F20"/>
      </a:accent4>
      <a:accent5>
        <a:srgbClr val="E82064"/>
      </a:accent5>
      <a:accent6>
        <a:srgbClr val="000000"/>
      </a:accent6>
      <a:hlink>
        <a:srgbClr val="0070C0"/>
      </a:hlink>
      <a:folHlink>
        <a:srgbClr val="0070C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1E66460-8937-4D10-9287-4E2D2CBB9F24}" vid="{AA7C2713-A9F4-4FE4-B986-1C3CA4529E5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1c2d5024-d063-49bc-9df2-e9dd7583ded3">
      <UserInfo>
        <DisplayName>Anne MacLaurin</DisplayName>
        <AccountId>66</AccountId>
        <AccountType/>
      </UserInfo>
      <UserInfo>
        <DisplayName>Jill Ritchie</DisplayName>
        <AccountId>3333</AccountId>
        <AccountType/>
      </UserInfo>
      <UserInfo>
        <DisplayName>Maëlle Marchand</DisplayName>
        <AccountId>45</AccountId>
        <AccountType/>
      </UserInfo>
      <UserInfo>
        <DisplayName>Rachel Gilbert</DisplayName>
        <AccountId>330</AccountId>
        <AccountType/>
      </UserInfo>
      <UserInfo>
        <DisplayName>Meg Ellis</DisplayName>
        <AccountId>372</AccountId>
        <AccountType/>
      </UserInfo>
      <UserInfo>
        <DisplayName>Carol Fancott</DisplayName>
        <AccountId>87</AccountId>
        <AccountType/>
      </UserInfo>
      <UserInfo>
        <DisplayName>James Rebello</DisplayName>
        <AccountId>444</AccountId>
        <AccountType/>
      </UserInfo>
      <UserInfo>
        <DisplayName>Graeme Wilkes</DisplayName>
        <AccountId>91</AccountId>
        <AccountType/>
      </UserInfo>
      <UserInfo>
        <DisplayName>Mandy Lubjenka</DisplayName>
        <AccountId>30528</AccountId>
        <AccountType/>
      </UserInfo>
    </SharedWithUsers>
    <TaxCatchAll xmlns="1c2d5024-d063-49bc-9df2-e9dd7583ded3" xsi:nil="true"/>
    <lcf76f155ced4ddcb4097134ff3c332f xmlns="501cb0fe-3e73-4cac-aace-bb417978870e">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4A13B329E2A194FA3BEBE768ACA7A24" ma:contentTypeVersion="18" ma:contentTypeDescription="Create a new document." ma:contentTypeScope="" ma:versionID="6c37d3aa15ce5c124fabe8c67e1c6adc">
  <xsd:schema xmlns:xsd="http://www.w3.org/2001/XMLSchema" xmlns:xs="http://www.w3.org/2001/XMLSchema" xmlns:p="http://schemas.microsoft.com/office/2006/metadata/properties" xmlns:ns2="501cb0fe-3e73-4cac-aace-bb417978870e" xmlns:ns3="1c2d5024-d063-49bc-9df2-e9dd7583ded3" targetNamespace="http://schemas.microsoft.com/office/2006/metadata/properties" ma:root="true" ma:fieldsID="03d347c2ccede42afccd325cd3e87180" ns2:_="" ns3:_="">
    <xsd:import namespace="501cb0fe-3e73-4cac-aace-bb417978870e"/>
    <xsd:import namespace="1c2d5024-d063-49bc-9df2-e9dd7583ded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1cb0fe-3e73-4cac-aace-bb41797887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Length (seconds)"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cbde02f-0584-40b5-9add-4084884bb6e6"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c2d5024-d063-49bc-9df2-e9dd7583ded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1b79dae-d421-4994-8d6b-bc6fd25dc647}" ma:internalName="TaxCatchAll" ma:showField="CatchAllData" ma:web="1c2d5024-d063-49bc-9df2-e9dd7583ded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86D0B95-703A-4685-840E-50E9BF8BD5E4}">
  <ds:schemaRefs>
    <ds:schemaRef ds:uri="http://purl.org/dc/terms/"/>
    <ds:schemaRef ds:uri="http://schemas.microsoft.com/office/2006/documentManagement/types"/>
    <ds:schemaRef ds:uri="http://www.w3.org/XML/1998/namespace"/>
    <ds:schemaRef ds:uri="http://schemas.microsoft.com/office/2006/metadata/properties"/>
    <ds:schemaRef ds:uri="1c2d5024-d063-49bc-9df2-e9dd7583ded3"/>
    <ds:schemaRef ds:uri="http://schemas.openxmlformats.org/package/2006/metadata/core-properties"/>
    <ds:schemaRef ds:uri="http://purl.org/dc/elements/1.1/"/>
    <ds:schemaRef ds:uri="http://schemas.microsoft.com/office/infopath/2007/PartnerControls"/>
    <ds:schemaRef ds:uri="501cb0fe-3e73-4cac-aace-bb417978870e"/>
    <ds:schemaRef ds:uri="http://purl.org/dc/dcmitype/"/>
  </ds:schemaRefs>
</ds:datastoreItem>
</file>

<file path=customXml/itemProps2.xml><?xml version="1.0" encoding="utf-8"?>
<ds:datastoreItem xmlns:ds="http://schemas.openxmlformats.org/officeDocument/2006/customXml" ds:itemID="{C6FD7275-6217-4DE9-AA7A-6B3C4EB93F6A}">
  <ds:schemaRefs>
    <ds:schemaRef ds:uri="http://schemas.microsoft.com/sharepoint/v3/contenttype/forms"/>
  </ds:schemaRefs>
</ds:datastoreItem>
</file>

<file path=customXml/itemProps3.xml><?xml version="1.0" encoding="utf-8"?>
<ds:datastoreItem xmlns:ds="http://schemas.openxmlformats.org/officeDocument/2006/customXml" ds:itemID="{BB96EA46-28C0-40A0-B875-852784AB59A3}">
  <ds:schemaRefs>
    <ds:schemaRef ds:uri="1c2d5024-d063-49bc-9df2-e9dd7583ded3"/>
    <ds:schemaRef ds:uri="501cb0fe-3e73-4cac-aace-bb417978870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PowerPoint_Template</Template>
  <TotalTime>2581</TotalTime>
  <Words>4386</Words>
  <Application>Microsoft Office PowerPoint</Application>
  <PresentationFormat>Widescreen</PresentationFormat>
  <Paragraphs>449</Paragraphs>
  <Slides>34</Slides>
  <Notes>33</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Custom Design</vt:lpstr>
      <vt:lpstr>     Rethinking Patient Safety: Promoting a new approach for safer care at [name of organization]</vt:lpstr>
      <vt:lpstr>Everyone deserves  safe and high-quality healthcare.</vt:lpstr>
      <vt:lpstr>Unfortunately, this is not always the case.</vt:lpstr>
      <vt:lpstr>Placeholder slide for organization  to add any imagery of their data</vt:lpstr>
      <vt:lpstr>Pull quotes</vt:lpstr>
      <vt:lpstr>A graphic of two patient safety guides. Image text: Rethinking Patient Safety. A discussion Guide for Patients, Healthcare Providers, and Leaders </vt:lpstr>
      <vt:lpstr>How safe  is our care?  </vt:lpstr>
      <vt:lpstr>Does the absence of harm  mean we are safe? </vt:lpstr>
      <vt:lpstr>Do measures of harm tell us: How safe our care is? OR  How lucky we have been? </vt:lpstr>
      <vt:lpstr>Preventing Harm</vt:lpstr>
      <vt:lpstr>Do these approaches contribute  to a workforce that is: </vt:lpstr>
      <vt:lpstr>Is our history teaching us that we need to do things differently? </vt:lpstr>
      <vt:lpstr>The Measurement and Monitoring of Safety Framework</vt:lpstr>
      <vt:lpstr>Changing the way we think about safety</vt:lpstr>
      <vt:lpstr>Preventing Harm</vt:lpstr>
      <vt:lpstr>Widening our view of harm</vt:lpstr>
      <vt:lpstr>Rewiring your thinking on safety</vt:lpstr>
      <vt:lpstr>“If it is not safe,  it’s not care.”  Dr. Tedros Adhanom Ghebreyesus, World Health Organization (WHO) Director General at the 5th Global Ministerial Summit on Patient Safety, 2023</vt:lpstr>
      <vt:lpstr>Want to learn more:</vt:lpstr>
      <vt:lpstr>How to start  on a new path  toward patient safety? </vt:lpstr>
      <vt:lpstr>Starting on a new path to  Patient Safety</vt:lpstr>
      <vt:lpstr>Starting on a new path to  Patient Safety</vt:lpstr>
      <vt:lpstr>Starting on a new path to  Patient Safety</vt:lpstr>
      <vt:lpstr>Practice of  Inquiry</vt:lpstr>
      <vt:lpstr>Questions you can ask your colleagues</vt:lpstr>
      <vt:lpstr>Questions you can ask  your patients/residents/clients and care partners</vt:lpstr>
      <vt:lpstr>Patients/residents/clients and care partners</vt:lpstr>
      <vt:lpstr>Conversation starters for  patients/residents/clients and care partners</vt:lpstr>
      <vt:lpstr>Activities to help us  kick start our new approach to safety</vt:lpstr>
      <vt:lpstr>HOST A CONVERSATION  ON RETHINKING PATIENT SAFETY  </vt:lpstr>
      <vt:lpstr>DIGGING FOR DINOSAURS CONTEST  </vt:lpstr>
      <vt:lpstr>Webinar: Rethinking Patient Safety</vt:lpstr>
      <vt:lpstr>What is an Action Series?</vt:lpstr>
      <vt:lpstr>Acknowledgment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Pam Medjesi</dc:creator>
  <cp:keywords/>
  <dc:description/>
  <cp:lastModifiedBy>Greg Rouble</cp:lastModifiedBy>
  <cp:revision>149</cp:revision>
  <cp:lastPrinted>2021-05-27T18:29:58Z</cp:lastPrinted>
  <dcterms:created xsi:type="dcterms:W3CDTF">2021-03-03T15:33:04Z</dcterms:created>
  <dcterms:modified xsi:type="dcterms:W3CDTF">2023-10-06T16:11:09Z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0x01010074A13B329E2A194FA3BEBE768ACA7A24</vt:lpwstr>
  </property>
  <property fmtid="{D5CDD505-2E9C-101B-9397-08002B2CF9AE}" pid="3" name="GUID">
    <vt:lpwstr>3c304898-ed12-4deb-98f4-d08c603d3009</vt:lpwstr>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Order">
    <vt:r8>62121700</vt:r8>
  </property>
  <property fmtid="{D5CDD505-2E9C-101B-9397-08002B2CF9AE}" pid="9" name="_ExtendedDescription">
    <vt:lpwstr/>
  </property>
  <property fmtid="{D5CDD505-2E9C-101B-9397-08002B2CF9AE}" pid="10" name="MediaServiceImageTags">
    <vt:lpwstr/>
  </property>
</Properties>
</file>