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 id="2147483744" r:id="rId5"/>
  </p:sldMasterIdLst>
  <p:notesMasterIdLst>
    <p:notesMasterId r:id="rId26"/>
  </p:notesMasterIdLst>
  <p:sldIdLst>
    <p:sldId id="1386" r:id="rId6"/>
    <p:sldId id="285" r:id="rId7"/>
    <p:sldId id="1603" r:id="rId8"/>
    <p:sldId id="1367" r:id="rId9"/>
    <p:sldId id="259" r:id="rId10"/>
    <p:sldId id="1339" r:id="rId11"/>
    <p:sldId id="315" r:id="rId12"/>
    <p:sldId id="326" r:id="rId13"/>
    <p:sldId id="1637" r:id="rId14"/>
    <p:sldId id="1605" r:id="rId15"/>
    <p:sldId id="1344" r:id="rId16"/>
    <p:sldId id="1510" r:id="rId17"/>
    <p:sldId id="1575" r:id="rId18"/>
    <p:sldId id="1577" r:id="rId19"/>
    <p:sldId id="1638" r:id="rId20"/>
    <p:sldId id="1528" r:id="rId21"/>
    <p:sldId id="1531" r:id="rId22"/>
    <p:sldId id="310" r:id="rId23"/>
    <p:sldId id="1634" r:id="rId24"/>
    <p:sldId id="1602" r:id="rId25"/>
  </p:sldIdLst>
  <p:sldSz cx="12192000" cy="6858000"/>
  <p:notesSz cx="9296400" cy="70104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mbika Sharma" initials="AS" lastIdx="1" clrIdx="7">
    <p:extLst>
      <p:ext uri="{19B8F6BF-5375-455C-9EA6-DF929625EA0E}">
        <p15:presenceInfo xmlns:p15="http://schemas.microsoft.com/office/powerpoint/2012/main" userId="S::Ambika.Sharma@ismp.ca::57ee3b62-4182-4af9-a3fa-708b64c8c3a4" providerId="AD"/>
      </p:ext>
    </p:extLst>
  </p:cmAuthor>
  <p:cmAuthor id="1" name="Colleen Turpin" initials="CT" lastIdx="32" clrIdx="0"/>
  <p:cmAuthor id="2" name="Leoma Kwong" initials="LK" lastIdx="6" clrIdx="1"/>
  <p:cmAuthor id="3" name="Thanh Vu" initials="TV" lastIdx="13" clrIdx="2">
    <p:extLst>
      <p:ext uri="{19B8F6BF-5375-455C-9EA6-DF929625EA0E}">
        <p15:presenceInfo xmlns:p15="http://schemas.microsoft.com/office/powerpoint/2012/main" userId="Thanh Vu" providerId="None"/>
      </p:ext>
    </p:extLst>
  </p:cmAuthor>
  <p:cmAuthor id="4" name="Laura Lada-Moldovan" initials="LL" lastIdx="16" clrIdx="3">
    <p:extLst>
      <p:ext uri="{19B8F6BF-5375-455C-9EA6-DF929625EA0E}">
        <p15:presenceInfo xmlns:p15="http://schemas.microsoft.com/office/powerpoint/2012/main" userId="Laura Lada-Moldovan" providerId="None"/>
      </p:ext>
    </p:extLst>
  </p:cmAuthor>
  <p:cmAuthor id="5" name="Jeremy Butter" initials="JB" lastIdx="22" clrIdx="6">
    <p:extLst>
      <p:ext uri="{19B8F6BF-5375-455C-9EA6-DF929625EA0E}">
        <p15:presenceInfo xmlns:p15="http://schemas.microsoft.com/office/powerpoint/2012/main" userId="Jeremy Butter" providerId="None"/>
      </p:ext>
    </p:extLst>
  </p:cmAuthor>
  <p:cmAuthor id="6" name="Jacinthe Contant" initials="JC" lastIdx="3" clrIdx="5">
    <p:extLst>
      <p:ext uri="{19B8F6BF-5375-455C-9EA6-DF929625EA0E}">
        <p15:presenceInfo xmlns:p15="http://schemas.microsoft.com/office/powerpoint/2012/main" userId="Jacinthe Contan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E1EA"/>
    <a:srgbClr val="000000"/>
    <a:srgbClr val="1B41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33" autoAdjust="0"/>
    <p:restoredTop sz="95771" autoAdjust="0"/>
  </p:normalViewPr>
  <p:slideViewPr>
    <p:cSldViewPr snapToGrid="0">
      <p:cViewPr varScale="1">
        <p:scale>
          <a:sx n="119" d="100"/>
          <a:sy n="119" d="100"/>
        </p:scale>
        <p:origin x="763" y="96"/>
      </p:cViewPr>
      <p:guideLst>
        <p:guide orient="horz" pos="2160"/>
        <p:guide pos="3840"/>
      </p:guideLst>
    </p:cSldViewPr>
  </p:slideViewPr>
  <p:outlineViewPr>
    <p:cViewPr>
      <p:scale>
        <a:sx n="33" d="100"/>
        <a:sy n="33" d="100"/>
      </p:scale>
      <p:origin x="0" y="-877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gs" Target="tags/tag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solidFill>
              <a:schemeClr val="accent5"/>
            </a:solidFill>
          </c:spPr>
          <c:dPt>
            <c:idx val="0"/>
            <c:bubble3D val="0"/>
            <c:spPr>
              <a:solidFill>
                <a:srgbClr val="C00000"/>
              </a:solidFill>
            </c:spPr>
            <c:extLst>
              <c:ext xmlns:c16="http://schemas.microsoft.com/office/drawing/2014/chart" uri="{C3380CC4-5D6E-409C-BE32-E72D297353CC}">
                <c16:uniqueId val="{00000000-BFEC-4DD8-9995-9BEAB775B455}"/>
              </c:ext>
            </c:extLst>
          </c:dPt>
          <c:dPt>
            <c:idx val="1"/>
            <c:bubble3D val="0"/>
            <c:spPr>
              <a:solidFill>
                <a:srgbClr val="BEE1EA"/>
              </a:solidFill>
            </c:spPr>
            <c:extLst>
              <c:ext xmlns:c16="http://schemas.microsoft.com/office/drawing/2014/chart" uri="{C3380CC4-5D6E-409C-BE32-E72D297353CC}">
                <c16:uniqueId val="{00000001-BFEC-4DD8-9995-9BEAB775B455}"/>
              </c:ext>
            </c:extLst>
          </c:dPt>
          <c:cat>
            <c:strRef>
              <c:f>Sheet1!$A$2:$A$3</c:f>
              <c:strCache>
                <c:ptCount val="2"/>
                <c:pt idx="0">
                  <c:v>Reported</c:v>
                </c:pt>
                <c:pt idx="1">
                  <c:v>Not Reported</c:v>
                </c:pt>
              </c:strCache>
            </c:strRef>
          </c:cat>
          <c:val>
            <c:numRef>
              <c:f>Sheet1!$B$2:$B$3</c:f>
              <c:numCache>
                <c:formatCode>General</c:formatCode>
                <c:ptCount val="2"/>
                <c:pt idx="0">
                  <c:v>6</c:v>
                </c:pt>
                <c:pt idx="1">
                  <c:v>94</c:v>
                </c:pt>
              </c:numCache>
            </c:numRef>
          </c:val>
          <c:extLst>
            <c:ext xmlns:c16="http://schemas.microsoft.com/office/drawing/2014/chart" uri="{C3380CC4-5D6E-409C-BE32-E72D297353CC}">
              <c16:uniqueId val="{00000002-BFEC-4DD8-9995-9BEAB775B455}"/>
            </c:ext>
          </c:extLst>
        </c:ser>
        <c:dLbls>
          <c:showLegendKey val="0"/>
          <c:showVal val="0"/>
          <c:showCatName val="0"/>
          <c:showSerName val="0"/>
          <c:showPercent val="0"/>
          <c:showBubbleSize val="0"/>
          <c:showLeaderLines val="1"/>
        </c:dLbls>
        <c:firstSliceAng val="0"/>
        <c:holeSize val="50"/>
      </c:doughnutChart>
      <c:spPr>
        <a:noFill/>
        <a:ln w="25395">
          <a:noFill/>
        </a:ln>
      </c:spPr>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297003" cy="2037650"/>
          </a:xfrm>
          <a:prstGeom prst="rect">
            <a:avLst/>
          </a:prstGeom>
        </p:spPr>
        <p:txBody>
          <a:bodyPr vert="horz" lIns="185081" tIns="92541" rIns="185081" bIns="92541" rtlCol="0"/>
          <a:lstStyle>
            <a:lvl1pPr algn="l">
              <a:defRPr sz="2300"/>
            </a:lvl1pPr>
          </a:lstStyle>
          <a:p>
            <a:endParaRPr lang="en-CA"/>
          </a:p>
        </p:txBody>
      </p:sp>
      <p:sp>
        <p:nvSpPr>
          <p:cNvPr id="3" name="Date Placeholder 2"/>
          <p:cNvSpPr>
            <a:spLocks noGrp="1"/>
          </p:cNvSpPr>
          <p:nvPr>
            <p:ph type="dt" idx="1"/>
          </p:nvPr>
        </p:nvSpPr>
        <p:spPr>
          <a:xfrm>
            <a:off x="5616862" y="2"/>
            <a:ext cx="4297003" cy="2037650"/>
          </a:xfrm>
          <a:prstGeom prst="rect">
            <a:avLst/>
          </a:prstGeom>
        </p:spPr>
        <p:txBody>
          <a:bodyPr vert="horz" lIns="185081" tIns="92541" rIns="185081" bIns="92541" rtlCol="0"/>
          <a:lstStyle>
            <a:lvl1pPr algn="r">
              <a:defRPr sz="2300"/>
            </a:lvl1pPr>
          </a:lstStyle>
          <a:p>
            <a:fld id="{710C5AAA-C29B-484F-8B27-AC2EBE928107}" type="datetimeFigureOut">
              <a:rPr lang="en-CA" smtClean="0"/>
              <a:t>2023-02-21</a:t>
            </a:fld>
            <a:endParaRPr lang="en-CA"/>
          </a:p>
        </p:txBody>
      </p:sp>
      <p:sp>
        <p:nvSpPr>
          <p:cNvPr id="4" name="Slide Image Placeholder 3"/>
          <p:cNvSpPr>
            <a:spLocks noGrp="1" noRot="1" noChangeAspect="1"/>
          </p:cNvSpPr>
          <p:nvPr>
            <p:ph type="sldImg" idx="2"/>
          </p:nvPr>
        </p:nvSpPr>
        <p:spPr>
          <a:xfrm>
            <a:off x="-7223125" y="5076825"/>
            <a:ext cx="24361775" cy="13704888"/>
          </a:xfrm>
          <a:prstGeom prst="rect">
            <a:avLst/>
          </a:prstGeom>
          <a:noFill/>
          <a:ln w="12700">
            <a:solidFill>
              <a:prstClr val="black"/>
            </a:solidFill>
          </a:ln>
        </p:spPr>
        <p:txBody>
          <a:bodyPr vert="horz" lIns="185081" tIns="92541" rIns="185081" bIns="92541" rtlCol="0" anchor="ctr"/>
          <a:lstStyle/>
          <a:p>
            <a:endParaRPr lang="en-CA"/>
          </a:p>
        </p:txBody>
      </p:sp>
      <p:sp>
        <p:nvSpPr>
          <p:cNvPr id="5" name="Notes Placeholder 4"/>
          <p:cNvSpPr>
            <a:spLocks noGrp="1"/>
          </p:cNvSpPr>
          <p:nvPr>
            <p:ph type="body" sz="quarter" idx="3"/>
          </p:nvPr>
        </p:nvSpPr>
        <p:spPr>
          <a:xfrm>
            <a:off x="991616" y="19544512"/>
            <a:ext cx="7932928" cy="15990966"/>
          </a:xfrm>
          <a:prstGeom prst="rect">
            <a:avLst/>
          </a:prstGeom>
        </p:spPr>
        <p:txBody>
          <a:bodyPr vert="horz" lIns="185081" tIns="92541" rIns="185081" bIns="9254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38574331"/>
            <a:ext cx="4297003" cy="2037646"/>
          </a:xfrm>
          <a:prstGeom prst="rect">
            <a:avLst/>
          </a:prstGeom>
        </p:spPr>
        <p:txBody>
          <a:bodyPr vert="horz" lIns="185081" tIns="92541" rIns="185081" bIns="92541" rtlCol="0" anchor="b"/>
          <a:lstStyle>
            <a:lvl1pPr algn="l">
              <a:defRPr sz="2300"/>
            </a:lvl1pPr>
          </a:lstStyle>
          <a:p>
            <a:endParaRPr lang="en-CA"/>
          </a:p>
        </p:txBody>
      </p:sp>
      <p:sp>
        <p:nvSpPr>
          <p:cNvPr id="7" name="Slide Number Placeholder 6"/>
          <p:cNvSpPr>
            <a:spLocks noGrp="1"/>
          </p:cNvSpPr>
          <p:nvPr>
            <p:ph type="sldNum" sz="quarter" idx="5"/>
          </p:nvPr>
        </p:nvSpPr>
        <p:spPr>
          <a:xfrm>
            <a:off x="5616862" y="38574331"/>
            <a:ext cx="4297003" cy="2037646"/>
          </a:xfrm>
          <a:prstGeom prst="rect">
            <a:avLst/>
          </a:prstGeom>
        </p:spPr>
        <p:txBody>
          <a:bodyPr vert="horz" lIns="185081" tIns="92541" rIns="185081" bIns="92541" rtlCol="0" anchor="b"/>
          <a:lstStyle>
            <a:lvl1pPr algn="r">
              <a:defRPr sz="2300"/>
            </a:lvl1pPr>
          </a:lstStyle>
          <a:p>
            <a:fld id="{72DC16EA-CE68-4F08-8EB4-5232BC0BB0A7}" type="slidenum">
              <a:rPr lang="en-CA" smtClean="0"/>
              <a:t>‹#›</a:t>
            </a:fld>
            <a:endParaRPr lang="en-CA"/>
          </a:p>
        </p:txBody>
      </p:sp>
    </p:spTree>
    <p:extLst>
      <p:ext uri="{BB962C8B-B14F-4D97-AF65-F5344CB8AC3E}">
        <p14:creationId xmlns:p14="http://schemas.microsoft.com/office/powerpoint/2010/main" val="3811779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CDB5542A-2179-45AF-8E34-F59F4BE53F1C}"/>
              </a:ext>
            </a:extLst>
          </p:cNvPr>
          <p:cNvSpPr>
            <a:spLocks noGrp="1" noRot="1" noChangeAspect="1" noTextEdit="1"/>
          </p:cNvSpPr>
          <p:nvPr>
            <p:ph type="sldImg"/>
          </p:nvPr>
        </p:nvSpPr>
        <p:spPr bwMode="auto">
          <a:xfrm>
            <a:off x="-8696325" y="3095625"/>
            <a:ext cx="27527250" cy="154844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E4138B7F-32CD-434E-8323-69473D322C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a:p>
        </p:txBody>
      </p:sp>
      <p:sp>
        <p:nvSpPr>
          <p:cNvPr id="37892" name="Slide Number Placeholder 3">
            <a:extLst>
              <a:ext uri="{FF2B5EF4-FFF2-40B4-BE49-F238E27FC236}">
                <a16:creationId xmlns:a16="http://schemas.microsoft.com/office/drawing/2014/main" id="{AA90FC2E-6CEA-4B69-B615-7378763758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1503781" indent="-578376">
              <a:defRPr>
                <a:solidFill>
                  <a:schemeClr val="tx1"/>
                </a:solidFill>
                <a:latin typeface="Arial" panose="020B0604020202020204" pitchFamily="34" charset="0"/>
                <a:ea typeface="ＭＳ Ｐゴシック" panose="020B0600070205080204" pitchFamily="34" charset="-128"/>
              </a:defRPr>
            </a:lvl2pPr>
            <a:lvl3pPr marL="2313507" indent="-462701">
              <a:defRPr>
                <a:solidFill>
                  <a:schemeClr val="tx1"/>
                </a:solidFill>
                <a:latin typeface="Arial" panose="020B0604020202020204" pitchFamily="34" charset="0"/>
                <a:ea typeface="ＭＳ Ｐゴシック" panose="020B0600070205080204" pitchFamily="34" charset="-128"/>
              </a:defRPr>
            </a:lvl3pPr>
            <a:lvl4pPr marL="3238912" indent="-462701">
              <a:defRPr>
                <a:solidFill>
                  <a:schemeClr val="tx1"/>
                </a:solidFill>
                <a:latin typeface="Arial" panose="020B0604020202020204" pitchFamily="34" charset="0"/>
                <a:ea typeface="ＭＳ Ｐゴシック" panose="020B0600070205080204" pitchFamily="34" charset="-128"/>
              </a:defRPr>
            </a:lvl4pPr>
            <a:lvl5pPr marL="4164314" indent="-462701">
              <a:defRPr>
                <a:solidFill>
                  <a:schemeClr val="tx1"/>
                </a:solidFill>
                <a:latin typeface="Arial" panose="020B0604020202020204" pitchFamily="34" charset="0"/>
                <a:ea typeface="ＭＳ Ｐゴシック" panose="020B0600070205080204" pitchFamily="34" charset="-128"/>
              </a:defRPr>
            </a:lvl5pPr>
            <a:lvl6pPr marL="5089716" indent="-462701" defTabSz="92540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6015118" indent="-462701" defTabSz="92540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6940522" indent="-462701" defTabSz="92540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7865925" indent="-462701" defTabSz="92540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25404" fontAlgn="base">
              <a:spcBef>
                <a:spcPct val="0"/>
              </a:spcBef>
              <a:spcAft>
                <a:spcPct val="0"/>
              </a:spcAft>
              <a:defRPr/>
            </a:pPr>
            <a:fld id="{69CECC5A-625D-4018-9AAA-A5C9D5657291}" type="slidenum">
              <a:rPr lang="en-US" altLang="en-US">
                <a:solidFill>
                  <a:prstClr val="black"/>
                </a:solidFill>
              </a:rPr>
              <a:pPr defTabSz="925404" fontAlgn="base">
                <a:spcBef>
                  <a:spcPct val="0"/>
                </a:spcBef>
                <a:spcAft>
                  <a:spcPct val="0"/>
                </a:spcAft>
                <a:defRPr/>
              </a:pPr>
              <a:t>1</a:t>
            </a:fld>
            <a:endParaRPr lang="en-US" altLang="en-US" dirty="0">
              <a:solidFill>
                <a:prstClr val="black"/>
              </a:solidFill>
            </a:endParaRPr>
          </a:p>
        </p:txBody>
      </p:sp>
    </p:spTree>
    <p:extLst>
      <p:ext uri="{BB962C8B-B14F-4D97-AF65-F5344CB8AC3E}">
        <p14:creationId xmlns:p14="http://schemas.microsoft.com/office/powerpoint/2010/main" val="1908583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8E44B7D-8460-4878-81B0-F4B195FB029C}" type="slidenum">
              <a:rPr lang="en-US" altLang="en-US" smtClean="0"/>
              <a:pPr/>
              <a:t>10</a:t>
            </a:fld>
            <a:endParaRPr lang="en-US" altLang="en-US" dirty="0"/>
          </a:p>
        </p:txBody>
      </p:sp>
    </p:spTree>
    <p:extLst>
      <p:ext uri="{BB962C8B-B14F-4D97-AF65-F5344CB8AC3E}">
        <p14:creationId xmlns:p14="http://schemas.microsoft.com/office/powerpoint/2010/main" val="2409094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defTabSz="1750728">
              <a:defRPr/>
            </a:pPr>
            <a:fld id="{18E44B7D-8460-4878-81B0-F4B195FB029C}" type="slidenum">
              <a:rPr lang="en-US" altLang="en-US">
                <a:solidFill>
                  <a:prstClr val="black"/>
                </a:solidFill>
              </a:rPr>
              <a:pPr defTabSz="1750728">
                <a:defRPr/>
              </a:pPr>
              <a:t>11</a:t>
            </a:fld>
            <a:endParaRPr lang="en-US" altLang="en-US" dirty="0">
              <a:solidFill>
                <a:prstClr val="black"/>
              </a:solidFill>
            </a:endParaRPr>
          </a:p>
        </p:txBody>
      </p:sp>
    </p:spTree>
    <p:extLst>
      <p:ext uri="{BB962C8B-B14F-4D97-AF65-F5344CB8AC3E}">
        <p14:creationId xmlns:p14="http://schemas.microsoft.com/office/powerpoint/2010/main" val="4196512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8E44B7D-8460-4878-81B0-F4B195FB029C}" type="slidenum">
              <a:rPr lang="en-US" altLang="en-US" smtClean="0"/>
              <a:pPr/>
              <a:t>13</a:t>
            </a:fld>
            <a:endParaRPr lang="en-US" altLang="en-US" dirty="0"/>
          </a:p>
        </p:txBody>
      </p:sp>
    </p:spTree>
    <p:extLst>
      <p:ext uri="{BB962C8B-B14F-4D97-AF65-F5344CB8AC3E}">
        <p14:creationId xmlns:p14="http://schemas.microsoft.com/office/powerpoint/2010/main" val="997389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5492" eaLnBrk="0" fontAlgn="base" hangingPunct="0">
              <a:spcBef>
                <a:spcPct val="30000"/>
              </a:spcBef>
              <a:spcAft>
                <a:spcPct val="0"/>
              </a:spcAft>
              <a:defRPr/>
            </a:pPr>
            <a:endParaRPr lang="en-CA" sz="2300" dirty="0">
              <a:ea typeface="ＭＳ Ｐゴシック" pitchFamily="34" charset="-128"/>
              <a:cs typeface="ＭＳ Ｐゴシック" charset="0"/>
            </a:endParaRPr>
          </a:p>
          <a:p>
            <a:endParaRPr lang="en-CA" dirty="0"/>
          </a:p>
        </p:txBody>
      </p:sp>
      <p:sp>
        <p:nvSpPr>
          <p:cNvPr id="4" name="Slide Number Placeholder 3"/>
          <p:cNvSpPr>
            <a:spLocks noGrp="1"/>
          </p:cNvSpPr>
          <p:nvPr>
            <p:ph type="sldNum" sz="quarter" idx="5"/>
          </p:nvPr>
        </p:nvSpPr>
        <p:spPr/>
        <p:txBody>
          <a:bodyPr/>
          <a:lstStyle/>
          <a:p>
            <a:fld id="{18E44B7D-8460-4878-81B0-F4B195FB029C}" type="slidenum">
              <a:rPr lang="en-US" altLang="en-US" smtClean="0"/>
              <a:pPr/>
              <a:t>14</a:t>
            </a:fld>
            <a:endParaRPr lang="en-US" altLang="en-US" dirty="0"/>
          </a:p>
        </p:txBody>
      </p:sp>
    </p:spTree>
    <p:extLst>
      <p:ext uri="{BB962C8B-B14F-4D97-AF65-F5344CB8AC3E}">
        <p14:creationId xmlns:p14="http://schemas.microsoft.com/office/powerpoint/2010/main" val="4274129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E44B7D-8460-4878-81B0-F4B195FB029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38281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55013" y="2947988"/>
            <a:ext cx="26212801" cy="14746287"/>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8E44B7D-8460-4878-81B0-F4B195FB029C}" type="slidenum">
              <a:rPr lang="en-US" altLang="en-US" smtClean="0"/>
              <a:pPr/>
              <a:t>16</a:t>
            </a:fld>
            <a:endParaRPr lang="en-US" altLang="en-US" dirty="0"/>
          </a:p>
        </p:txBody>
      </p:sp>
    </p:spTree>
    <p:extLst>
      <p:ext uri="{BB962C8B-B14F-4D97-AF65-F5344CB8AC3E}">
        <p14:creationId xmlns:p14="http://schemas.microsoft.com/office/powerpoint/2010/main" val="895894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55013" y="2947988"/>
            <a:ext cx="26212801" cy="14746287"/>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8E44B7D-8460-4878-81B0-F4B195FB029C}" type="slidenum">
              <a:rPr lang="en-US" altLang="en-US" smtClean="0"/>
              <a:pPr/>
              <a:t>17</a:t>
            </a:fld>
            <a:endParaRPr lang="en-US" altLang="en-US" dirty="0"/>
          </a:p>
        </p:txBody>
      </p:sp>
    </p:spTree>
    <p:extLst>
      <p:ext uri="{BB962C8B-B14F-4D97-AF65-F5344CB8AC3E}">
        <p14:creationId xmlns:p14="http://schemas.microsoft.com/office/powerpoint/2010/main" val="4157981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96325" y="3095625"/>
            <a:ext cx="27527250" cy="15484475"/>
          </a:xfrm>
        </p:spPr>
      </p:sp>
      <p:sp>
        <p:nvSpPr>
          <p:cNvPr id="3" name="Notes Placeholder 2"/>
          <p:cNvSpPr>
            <a:spLocks noGrp="1"/>
          </p:cNvSpPr>
          <p:nvPr>
            <p:ph type="body" idx="1"/>
          </p:nvPr>
        </p:nvSpPr>
        <p:spPr/>
        <p:txBody>
          <a:bodyPr/>
          <a:lstStyle/>
          <a:p>
            <a:r>
              <a:rPr lang="en-CA" dirty="0"/>
              <a:t>     </a:t>
            </a:r>
          </a:p>
          <a:p>
            <a:endParaRPr lang="en-CA" dirty="0"/>
          </a:p>
        </p:txBody>
      </p:sp>
      <p:sp>
        <p:nvSpPr>
          <p:cNvPr id="4" name="Slide Number Placeholder 3"/>
          <p:cNvSpPr>
            <a:spLocks noGrp="1"/>
          </p:cNvSpPr>
          <p:nvPr>
            <p:ph type="sldNum" sz="quarter" idx="10"/>
          </p:nvPr>
        </p:nvSpPr>
        <p:spPr/>
        <p:txBody>
          <a:bodyPr/>
          <a:lstStyle/>
          <a:p>
            <a:fld id="{18E44B7D-8460-4878-81B0-F4B195FB029C}" type="slidenum">
              <a:rPr lang="en-US" altLang="en-US" smtClean="0"/>
              <a:pPr/>
              <a:t>18</a:t>
            </a:fld>
            <a:endParaRPr lang="en-US" altLang="en-US"/>
          </a:p>
        </p:txBody>
      </p:sp>
    </p:spTree>
    <p:extLst>
      <p:ext uri="{BB962C8B-B14F-4D97-AF65-F5344CB8AC3E}">
        <p14:creationId xmlns:p14="http://schemas.microsoft.com/office/powerpoint/2010/main" val="665865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2DC16EA-CE68-4F08-8EB4-5232BC0BB0A7}" type="slidenum">
              <a:rPr lang="en-CA" smtClean="0"/>
              <a:t>20</a:t>
            </a:fld>
            <a:endParaRPr lang="en-CA"/>
          </a:p>
        </p:txBody>
      </p:sp>
    </p:spTree>
    <p:extLst>
      <p:ext uri="{BB962C8B-B14F-4D97-AF65-F5344CB8AC3E}">
        <p14:creationId xmlns:p14="http://schemas.microsoft.com/office/powerpoint/2010/main" val="3990112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96325" y="3095625"/>
            <a:ext cx="27527250" cy="15484475"/>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8E44B7D-8460-4878-81B0-F4B195FB029C}" type="slidenum">
              <a:rPr lang="en-US" altLang="en-US" smtClean="0"/>
              <a:pPr/>
              <a:t>2</a:t>
            </a:fld>
            <a:endParaRPr lang="en-US" altLang="en-US" dirty="0"/>
          </a:p>
        </p:txBody>
      </p:sp>
    </p:spTree>
    <p:extLst>
      <p:ext uri="{BB962C8B-B14F-4D97-AF65-F5344CB8AC3E}">
        <p14:creationId xmlns:p14="http://schemas.microsoft.com/office/powerpoint/2010/main" val="711975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96325" y="3095625"/>
            <a:ext cx="27527250" cy="15484475"/>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defTabSz="925404" fontAlgn="base">
              <a:spcBef>
                <a:spcPct val="0"/>
              </a:spcBef>
              <a:spcAft>
                <a:spcPct val="0"/>
              </a:spcAft>
              <a:defRPr/>
            </a:pPr>
            <a:fld id="{18E44B7D-8460-4878-81B0-F4B195FB029C}" type="slidenum">
              <a:rPr lang="en-US" altLang="en-US">
                <a:solidFill>
                  <a:prstClr val="black"/>
                </a:solidFill>
                <a:latin typeface="Calibri" panose="020F0502020204030204" pitchFamily="34" charset="0"/>
                <a:ea typeface="ＭＳ Ｐゴシック" panose="020B0600070205080204" pitchFamily="34" charset="-128"/>
              </a:rPr>
              <a:pPr defTabSz="925404" fontAlgn="base">
                <a:spcBef>
                  <a:spcPct val="0"/>
                </a:spcBef>
                <a:spcAft>
                  <a:spcPct val="0"/>
                </a:spcAft>
                <a:defRPr/>
              </a:pPr>
              <a:t>3</a:t>
            </a:fld>
            <a:endParaRPr lang="en-US" altLang="en-US" dirty="0">
              <a:solidFill>
                <a:prstClr val="black"/>
              </a:solidFill>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1117807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96325" y="3095625"/>
            <a:ext cx="27527250" cy="15484475"/>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defTabSz="925404" fontAlgn="base">
              <a:spcBef>
                <a:spcPct val="0"/>
              </a:spcBef>
              <a:spcAft>
                <a:spcPct val="0"/>
              </a:spcAft>
              <a:defRPr/>
            </a:pPr>
            <a:fld id="{18E44B7D-8460-4878-81B0-F4B195FB029C}" type="slidenum">
              <a:rPr lang="en-US" altLang="en-US">
                <a:solidFill>
                  <a:prstClr val="black"/>
                </a:solidFill>
                <a:latin typeface="Calibri" panose="020F0502020204030204" pitchFamily="34" charset="0"/>
                <a:ea typeface="ＭＳ Ｐゴシック" panose="020B0600070205080204" pitchFamily="34" charset="-128"/>
              </a:rPr>
              <a:pPr defTabSz="925404" fontAlgn="base">
                <a:spcBef>
                  <a:spcPct val="0"/>
                </a:spcBef>
                <a:spcAft>
                  <a:spcPct val="0"/>
                </a:spcAft>
                <a:defRPr/>
              </a:pPr>
              <a:t>4</a:t>
            </a:fld>
            <a:endParaRPr lang="en-US" altLang="en-US">
              <a:solidFill>
                <a:prstClr val="black"/>
              </a:solidFill>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414018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7F7501CB-8E4F-4D69-8113-4B53D0F4724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9BC6F9C0-1C61-47E4-AF2D-CEA7E25789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97284" name="Slide Number Placeholder 3">
            <a:extLst>
              <a:ext uri="{FF2B5EF4-FFF2-40B4-BE49-F238E27FC236}">
                <a16:creationId xmlns:a16="http://schemas.microsoft.com/office/drawing/2014/main" id="{0FC848C4-C4F9-4125-A078-4174B145EB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1503781" indent="-578376">
              <a:defRPr>
                <a:solidFill>
                  <a:schemeClr val="tx1"/>
                </a:solidFill>
                <a:latin typeface="Arial" panose="020B0604020202020204" pitchFamily="34" charset="0"/>
                <a:ea typeface="ＭＳ Ｐゴシック" panose="020B0600070205080204" pitchFamily="34" charset="-128"/>
              </a:defRPr>
            </a:lvl2pPr>
            <a:lvl3pPr marL="2313507" indent="-462701">
              <a:defRPr>
                <a:solidFill>
                  <a:schemeClr val="tx1"/>
                </a:solidFill>
                <a:latin typeface="Arial" panose="020B0604020202020204" pitchFamily="34" charset="0"/>
                <a:ea typeface="ＭＳ Ｐゴシック" panose="020B0600070205080204" pitchFamily="34" charset="-128"/>
              </a:defRPr>
            </a:lvl3pPr>
            <a:lvl4pPr marL="3238912" indent="-462701">
              <a:defRPr>
                <a:solidFill>
                  <a:schemeClr val="tx1"/>
                </a:solidFill>
                <a:latin typeface="Arial" panose="020B0604020202020204" pitchFamily="34" charset="0"/>
                <a:ea typeface="ＭＳ Ｐゴシック" panose="020B0600070205080204" pitchFamily="34" charset="-128"/>
              </a:defRPr>
            </a:lvl4pPr>
            <a:lvl5pPr marL="4164314" indent="-462701">
              <a:defRPr>
                <a:solidFill>
                  <a:schemeClr val="tx1"/>
                </a:solidFill>
                <a:latin typeface="Arial" panose="020B0604020202020204" pitchFamily="34" charset="0"/>
                <a:ea typeface="ＭＳ Ｐゴシック" panose="020B0600070205080204" pitchFamily="34" charset="-128"/>
              </a:defRPr>
            </a:lvl5pPr>
            <a:lvl6pPr marL="5089716" indent="-462701" defTabSz="92540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6015118" indent="-462701" defTabSz="92540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6940522" indent="-462701" defTabSz="92540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7865925" indent="-462701" defTabSz="92540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25404" fontAlgn="base">
              <a:spcBef>
                <a:spcPct val="0"/>
              </a:spcBef>
              <a:spcAft>
                <a:spcPct val="0"/>
              </a:spcAft>
              <a:defRPr/>
            </a:pPr>
            <a:fld id="{395E6AB7-99E6-4713-8C08-AC491C5DA303}" type="slidenum">
              <a:rPr lang="en-US" altLang="en-US">
                <a:solidFill>
                  <a:prstClr val="black"/>
                </a:solidFill>
                <a:latin typeface="Calibri" panose="020F0502020204030204" pitchFamily="34" charset="0"/>
              </a:rPr>
              <a:pPr defTabSz="925404" fontAlgn="base">
                <a:spcBef>
                  <a:spcPct val="0"/>
                </a:spcBef>
                <a:spcAft>
                  <a:spcPct val="0"/>
                </a:spcAft>
                <a:defRPr/>
              </a:pPr>
              <a:t>5</a:t>
            </a:fld>
            <a:endParaRPr lang="en-US" altLang="en-US">
              <a:solidFill>
                <a:prstClr val="black"/>
              </a:solidFill>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1816296">
              <a:defRPr/>
            </a:pPr>
            <a:fld id="{18E44B7D-8460-4878-81B0-F4B195FB029C}" type="slidenum">
              <a:rPr lang="en-US" altLang="en-US">
                <a:solidFill>
                  <a:prstClr val="black"/>
                </a:solidFill>
                <a:latin typeface="Calibri" panose="020F0502020204030204" pitchFamily="34" charset="0"/>
              </a:rPr>
              <a:pPr defTabSz="1816296">
                <a:defRPr/>
              </a:pPr>
              <a:t>6</a:t>
            </a:fld>
            <a:endParaRPr lang="en-US" altLang="en-US" dirty="0">
              <a:solidFill>
                <a:prstClr val="black"/>
              </a:solidFill>
              <a:latin typeface="Calibri" panose="020F0502020204030204" pitchFamily="34" charset="0"/>
            </a:endParaRPr>
          </a:p>
        </p:txBody>
      </p:sp>
    </p:spTree>
    <p:extLst>
      <p:ext uri="{BB962C8B-B14F-4D97-AF65-F5344CB8AC3E}">
        <p14:creationId xmlns:p14="http://schemas.microsoft.com/office/powerpoint/2010/main" val="118381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0991B711-B9B6-4455-B91B-6294B26758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a:extLst>
              <a:ext uri="{FF2B5EF4-FFF2-40B4-BE49-F238E27FC236}">
                <a16:creationId xmlns:a16="http://schemas.microsoft.com/office/drawing/2014/main" id="{0BD5395A-BA81-4E23-86EB-7D9BDCB6B1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a:p>
        </p:txBody>
      </p:sp>
      <p:sp>
        <p:nvSpPr>
          <p:cNvPr id="103428" name="Slide Number Placeholder 3">
            <a:extLst>
              <a:ext uri="{FF2B5EF4-FFF2-40B4-BE49-F238E27FC236}">
                <a16:creationId xmlns:a16="http://schemas.microsoft.com/office/drawing/2014/main" id="{426E6445-0CB1-414B-9033-AE9DA0F602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1503781" indent="-578376">
              <a:defRPr>
                <a:solidFill>
                  <a:schemeClr val="tx1"/>
                </a:solidFill>
                <a:latin typeface="Arial" panose="020B0604020202020204" pitchFamily="34" charset="0"/>
                <a:ea typeface="ＭＳ Ｐゴシック" panose="020B0600070205080204" pitchFamily="34" charset="-128"/>
              </a:defRPr>
            </a:lvl2pPr>
            <a:lvl3pPr marL="2313507" indent="-462701">
              <a:defRPr>
                <a:solidFill>
                  <a:schemeClr val="tx1"/>
                </a:solidFill>
                <a:latin typeface="Arial" panose="020B0604020202020204" pitchFamily="34" charset="0"/>
                <a:ea typeface="ＭＳ Ｐゴシック" panose="020B0600070205080204" pitchFamily="34" charset="-128"/>
              </a:defRPr>
            </a:lvl3pPr>
            <a:lvl4pPr marL="3238912" indent="-462701">
              <a:defRPr>
                <a:solidFill>
                  <a:schemeClr val="tx1"/>
                </a:solidFill>
                <a:latin typeface="Arial" panose="020B0604020202020204" pitchFamily="34" charset="0"/>
                <a:ea typeface="ＭＳ Ｐゴシック" panose="020B0600070205080204" pitchFamily="34" charset="-128"/>
              </a:defRPr>
            </a:lvl4pPr>
            <a:lvl5pPr marL="4164314" indent="-462701">
              <a:defRPr>
                <a:solidFill>
                  <a:schemeClr val="tx1"/>
                </a:solidFill>
                <a:latin typeface="Arial" panose="020B0604020202020204" pitchFamily="34" charset="0"/>
                <a:ea typeface="ＭＳ Ｐゴシック" panose="020B0600070205080204" pitchFamily="34" charset="-128"/>
              </a:defRPr>
            </a:lvl5pPr>
            <a:lvl6pPr marL="5089716" indent="-462701" defTabSz="92540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6015118" indent="-462701" defTabSz="92540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6940522" indent="-462701" defTabSz="92540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7865925" indent="-462701" defTabSz="92540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25404" fontAlgn="base">
              <a:spcBef>
                <a:spcPct val="0"/>
              </a:spcBef>
              <a:spcAft>
                <a:spcPct val="0"/>
              </a:spcAft>
              <a:defRPr/>
            </a:pPr>
            <a:fld id="{31BEB37A-B392-4116-930B-B7C49762C228}" type="slidenum">
              <a:rPr lang="en-US" altLang="en-US">
                <a:solidFill>
                  <a:prstClr val="black"/>
                </a:solidFill>
                <a:latin typeface="Calibri" panose="020F0502020204030204" pitchFamily="34" charset="0"/>
              </a:rPr>
              <a:pPr defTabSz="925404" fontAlgn="base">
                <a:spcBef>
                  <a:spcPct val="0"/>
                </a:spcBef>
                <a:spcAft>
                  <a:spcPct val="0"/>
                </a:spcAft>
                <a:defRPr/>
              </a:pPr>
              <a:t>7</a:t>
            </a:fld>
            <a:endParaRPr lang="en-US" altLang="en-US" dirty="0">
              <a:solidFill>
                <a:prstClr val="black"/>
              </a:solidFill>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7805176D-85A6-44E4-880A-E77FE048B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a:extLst>
              <a:ext uri="{FF2B5EF4-FFF2-40B4-BE49-F238E27FC236}">
                <a16:creationId xmlns:a16="http://schemas.microsoft.com/office/drawing/2014/main" id="{38B3D0C2-D561-481B-97D9-D7DD48B690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lnSpc>
                <a:spcPct val="120000"/>
              </a:lnSpc>
              <a:spcBef>
                <a:spcPts val="0"/>
              </a:spcBef>
              <a:spcAft>
                <a:spcPts val="600"/>
              </a:spcAft>
              <a:buNone/>
              <a:defRPr/>
            </a:pPr>
            <a:r>
              <a:rPr lang="en-US" altLang="en-US" dirty="0">
                <a:latin typeface="Arial"/>
                <a:ea typeface="Times New Roman" pitchFamily="18" charset="0"/>
                <a:cs typeface="Times"/>
              </a:rPr>
              <a:t>The legal definition:</a:t>
            </a:r>
            <a:r>
              <a:rPr lang="en-US" altLang="en-US" b="1" i="1" dirty="0">
                <a:latin typeface="Arial"/>
                <a:ea typeface="Times New Roman" pitchFamily="18" charset="0"/>
                <a:cs typeface="Times"/>
              </a:rPr>
              <a:t> </a:t>
            </a:r>
          </a:p>
          <a:p>
            <a:pPr marL="0" indent="0">
              <a:lnSpc>
                <a:spcPct val="120000"/>
              </a:lnSpc>
              <a:spcBef>
                <a:spcPts val="0"/>
              </a:spcBef>
              <a:spcAft>
                <a:spcPts val="600"/>
              </a:spcAft>
              <a:buNone/>
              <a:defRPr/>
            </a:pPr>
            <a:endParaRPr lang="en-US" altLang="en-US" b="1" i="1" dirty="0">
              <a:latin typeface="Arial"/>
              <a:ea typeface="Times New Roman" pitchFamily="18" charset="0"/>
              <a:cs typeface="Times"/>
            </a:endParaRPr>
          </a:p>
          <a:p>
            <a:pPr marL="0" indent="0">
              <a:lnSpc>
                <a:spcPct val="120000"/>
              </a:lnSpc>
              <a:spcBef>
                <a:spcPts val="0"/>
              </a:spcBef>
              <a:spcAft>
                <a:spcPts val="600"/>
              </a:spcAft>
              <a:buNone/>
              <a:defRPr/>
            </a:pPr>
            <a:r>
              <a:rPr lang="en-US" altLang="en-US" b="1" i="1" dirty="0">
                <a:latin typeface="Arial"/>
                <a:ea typeface="Times New Roman" pitchFamily="18" charset="0"/>
                <a:cs typeface="Times"/>
              </a:rPr>
              <a:t>serious adverse drug reaction </a:t>
            </a:r>
            <a:r>
              <a:rPr lang="en-US" altLang="en-US" dirty="0">
                <a:latin typeface="Arial"/>
                <a:ea typeface="Times New Roman" pitchFamily="18" charset="0"/>
                <a:cs typeface="Times"/>
              </a:rPr>
              <a:t>is a</a:t>
            </a:r>
            <a:r>
              <a:rPr lang="en-US" altLang="en-US" b="1" i="1" dirty="0">
                <a:latin typeface="Arial"/>
                <a:ea typeface="Times New Roman" pitchFamily="18" charset="0"/>
                <a:cs typeface="Times"/>
              </a:rPr>
              <a:t> </a:t>
            </a:r>
            <a:r>
              <a:rPr lang="en-US" altLang="en-US" dirty="0">
                <a:latin typeface="Arial"/>
                <a:ea typeface="Times New Roman" pitchFamily="18" charset="0"/>
                <a:cs typeface="Times"/>
              </a:rPr>
              <a:t>noxious and unintended response to a drug that occurs at any dose and that:</a:t>
            </a:r>
          </a:p>
          <a:p>
            <a:pPr marL="541338" indent="-185738">
              <a:lnSpc>
                <a:spcPct val="120000"/>
              </a:lnSpc>
              <a:spcBef>
                <a:spcPts val="0"/>
              </a:spcBef>
              <a:buSzPct val="100000"/>
              <a:defRPr/>
            </a:pPr>
            <a:r>
              <a:rPr lang="en-US" altLang="en-US" sz="1200" dirty="0">
                <a:latin typeface="Arial"/>
                <a:ea typeface="Times New Roman" pitchFamily="18" charset="0"/>
                <a:cs typeface="Times"/>
              </a:rPr>
              <a:t>requires in-patient hospitalization or prolongation of existing hospitalization,</a:t>
            </a:r>
          </a:p>
          <a:p>
            <a:pPr marL="541338" indent="-185738">
              <a:lnSpc>
                <a:spcPct val="120000"/>
              </a:lnSpc>
              <a:spcBef>
                <a:spcPts val="0"/>
              </a:spcBef>
              <a:buSzPct val="100000"/>
              <a:defRPr/>
            </a:pPr>
            <a:r>
              <a:rPr lang="en-US" altLang="en-US" sz="1200" dirty="0">
                <a:latin typeface="Arial"/>
                <a:ea typeface="Times New Roman" pitchFamily="18" charset="0"/>
                <a:cs typeface="Times"/>
              </a:rPr>
              <a:t>causes congenital malformation,</a:t>
            </a:r>
          </a:p>
          <a:p>
            <a:pPr marL="541338" indent="-185738">
              <a:lnSpc>
                <a:spcPct val="120000"/>
              </a:lnSpc>
              <a:spcBef>
                <a:spcPts val="0"/>
              </a:spcBef>
              <a:buSzPct val="100000"/>
              <a:defRPr/>
            </a:pPr>
            <a:r>
              <a:rPr lang="en-US" altLang="en-US" sz="1200" dirty="0">
                <a:latin typeface="Arial"/>
                <a:ea typeface="Times New Roman" pitchFamily="18" charset="0"/>
                <a:cs typeface="Times"/>
              </a:rPr>
              <a:t>results in persistent or significant disability or incapacity,</a:t>
            </a:r>
          </a:p>
          <a:p>
            <a:pPr marL="541338" indent="-185738">
              <a:lnSpc>
                <a:spcPct val="120000"/>
              </a:lnSpc>
              <a:spcBef>
                <a:spcPts val="0"/>
              </a:spcBef>
              <a:buSzPct val="100000"/>
              <a:defRPr/>
            </a:pPr>
            <a:r>
              <a:rPr lang="en-US" altLang="en-US" sz="1200" dirty="0">
                <a:latin typeface="Arial"/>
                <a:ea typeface="Times New Roman" pitchFamily="18" charset="0"/>
                <a:cs typeface="Times"/>
              </a:rPr>
              <a:t>is life-threatening, </a:t>
            </a:r>
          </a:p>
          <a:p>
            <a:pPr marL="541338" indent="-185738">
              <a:lnSpc>
                <a:spcPct val="120000"/>
              </a:lnSpc>
              <a:spcBef>
                <a:spcPts val="0"/>
              </a:spcBef>
              <a:buSzPct val="100000"/>
              <a:defRPr/>
            </a:pPr>
            <a:r>
              <a:rPr lang="en-US" altLang="en-US" sz="1200" dirty="0">
                <a:latin typeface="Arial"/>
                <a:ea typeface="Times New Roman" pitchFamily="18" charset="0"/>
                <a:cs typeface="Times"/>
              </a:rPr>
              <a:t>or results in death.</a:t>
            </a:r>
          </a:p>
          <a:p>
            <a:pPr rtl="0" fontAlgn="base"/>
            <a:endParaRPr lang="en-US" sz="1200" b="0" i="0" kern="1200" dirty="0">
              <a:solidFill>
                <a:schemeClr val="tx1"/>
              </a:solidFill>
              <a:effectLst/>
              <a:latin typeface="+mn-lt"/>
              <a:ea typeface="+mn-ea"/>
              <a:cs typeface="+mn-cs"/>
            </a:endParaRPr>
          </a:p>
          <a:p>
            <a:endParaRPr lang="en-CA" altLang="en-US" dirty="0"/>
          </a:p>
        </p:txBody>
      </p:sp>
      <p:sp>
        <p:nvSpPr>
          <p:cNvPr id="104452" name="Slide Number Placeholder 3">
            <a:extLst>
              <a:ext uri="{FF2B5EF4-FFF2-40B4-BE49-F238E27FC236}">
                <a16:creationId xmlns:a16="http://schemas.microsoft.com/office/drawing/2014/main" id="{90ABEDC8-43C4-457E-886F-C7C6A9429B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1503781" indent="-578376">
              <a:defRPr>
                <a:solidFill>
                  <a:schemeClr val="tx1"/>
                </a:solidFill>
                <a:latin typeface="Arial" panose="020B0604020202020204" pitchFamily="34" charset="0"/>
                <a:ea typeface="ＭＳ Ｐゴシック" panose="020B0600070205080204" pitchFamily="34" charset="-128"/>
              </a:defRPr>
            </a:lvl2pPr>
            <a:lvl3pPr marL="2313507" indent="-462701">
              <a:defRPr>
                <a:solidFill>
                  <a:schemeClr val="tx1"/>
                </a:solidFill>
                <a:latin typeface="Arial" panose="020B0604020202020204" pitchFamily="34" charset="0"/>
                <a:ea typeface="ＭＳ Ｐゴシック" panose="020B0600070205080204" pitchFamily="34" charset="-128"/>
              </a:defRPr>
            </a:lvl3pPr>
            <a:lvl4pPr marL="3238912" indent="-462701">
              <a:defRPr>
                <a:solidFill>
                  <a:schemeClr val="tx1"/>
                </a:solidFill>
                <a:latin typeface="Arial" panose="020B0604020202020204" pitchFamily="34" charset="0"/>
                <a:ea typeface="ＭＳ Ｐゴシック" panose="020B0600070205080204" pitchFamily="34" charset="-128"/>
              </a:defRPr>
            </a:lvl4pPr>
            <a:lvl5pPr marL="4164314" indent="-462701">
              <a:defRPr>
                <a:solidFill>
                  <a:schemeClr val="tx1"/>
                </a:solidFill>
                <a:latin typeface="Arial" panose="020B0604020202020204" pitchFamily="34" charset="0"/>
                <a:ea typeface="ＭＳ Ｐゴシック" panose="020B0600070205080204" pitchFamily="34" charset="-128"/>
              </a:defRPr>
            </a:lvl5pPr>
            <a:lvl6pPr marL="5089716" indent="-462701" defTabSz="92540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6015118" indent="-462701" defTabSz="92540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6940522" indent="-462701" defTabSz="92540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7865925" indent="-462701" defTabSz="92540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25404" fontAlgn="base">
              <a:spcBef>
                <a:spcPct val="0"/>
              </a:spcBef>
              <a:spcAft>
                <a:spcPct val="0"/>
              </a:spcAft>
              <a:defRPr/>
            </a:pPr>
            <a:fld id="{0FE12E27-DAAC-4335-A756-169E1CB71D5D}" type="slidenum">
              <a:rPr lang="en-US" altLang="en-US">
                <a:solidFill>
                  <a:prstClr val="black"/>
                </a:solidFill>
                <a:latin typeface="Calibri" panose="020F0502020204030204" pitchFamily="34" charset="0"/>
              </a:rPr>
              <a:pPr defTabSz="925404" fontAlgn="base">
                <a:spcBef>
                  <a:spcPct val="0"/>
                </a:spcBef>
                <a:spcAft>
                  <a:spcPct val="0"/>
                </a:spcAft>
                <a:defRPr/>
              </a:pPr>
              <a:t>8</a:t>
            </a:fld>
            <a:endParaRPr lang="en-US" altLang="en-US" dirty="0">
              <a:solidFill>
                <a:prstClr val="black"/>
              </a:solidFill>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7805176D-85A6-44E4-880A-E77FE048B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a:extLst>
              <a:ext uri="{FF2B5EF4-FFF2-40B4-BE49-F238E27FC236}">
                <a16:creationId xmlns:a16="http://schemas.microsoft.com/office/drawing/2014/main" id="{38B3D0C2-D561-481B-97D9-D7DD48B690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lnSpc>
                <a:spcPct val="120000"/>
              </a:lnSpc>
              <a:spcBef>
                <a:spcPts val="0"/>
              </a:spcBef>
              <a:buNone/>
              <a:defRPr/>
            </a:pPr>
            <a:r>
              <a:rPr lang="en-CA" altLang="en-US" dirty="0">
                <a:latin typeface="Arial"/>
                <a:ea typeface="Times New Roman" pitchFamily="18" charset="0"/>
                <a:cs typeface="Times"/>
              </a:rPr>
              <a:t>The legal definition:</a:t>
            </a:r>
          </a:p>
          <a:p>
            <a:pPr marL="0" indent="0">
              <a:lnSpc>
                <a:spcPct val="120000"/>
              </a:lnSpc>
              <a:spcBef>
                <a:spcPts val="0"/>
              </a:spcBef>
              <a:buNone/>
              <a:defRPr/>
            </a:pPr>
            <a:endParaRPr lang="en-CA" altLang="en-US" dirty="0">
              <a:latin typeface="Arial"/>
              <a:ea typeface="Times New Roman" pitchFamily="18" charset="0"/>
              <a:cs typeface="Times"/>
            </a:endParaRPr>
          </a:p>
          <a:p>
            <a:pPr marL="0" indent="0">
              <a:lnSpc>
                <a:spcPct val="120000"/>
              </a:lnSpc>
              <a:spcBef>
                <a:spcPts val="0"/>
              </a:spcBef>
              <a:buNone/>
              <a:defRPr/>
            </a:pPr>
            <a:r>
              <a:rPr lang="en-CA" altLang="en-US" dirty="0">
                <a:latin typeface="Arial"/>
                <a:ea typeface="Times New Roman" pitchFamily="18" charset="0"/>
                <a:cs typeface="Times"/>
              </a:rPr>
              <a:t>A </a:t>
            </a:r>
            <a:r>
              <a:rPr lang="en-CA" altLang="en-US" b="1" i="1" dirty="0">
                <a:latin typeface="Arial"/>
                <a:ea typeface="Times New Roman" pitchFamily="18" charset="0"/>
                <a:cs typeface="Times"/>
              </a:rPr>
              <a:t>medical device incident </a:t>
            </a:r>
            <a:r>
              <a:rPr lang="en-CA" altLang="en-US" dirty="0">
                <a:latin typeface="Arial"/>
                <a:ea typeface="Times New Roman" pitchFamily="18" charset="0"/>
                <a:cs typeface="Times"/>
              </a:rPr>
              <a:t>is</a:t>
            </a:r>
            <a:r>
              <a:rPr lang="en-CA" altLang="en-US" i="1" dirty="0">
                <a:latin typeface="Arial"/>
                <a:ea typeface="Times New Roman" pitchFamily="18" charset="0"/>
                <a:cs typeface="Times"/>
              </a:rPr>
              <a:t> </a:t>
            </a:r>
            <a:r>
              <a:rPr lang="en-CA" altLang="en-US" dirty="0">
                <a:latin typeface="Arial"/>
                <a:ea typeface="Times New Roman" pitchFamily="18" charset="0"/>
                <a:cs typeface="Times"/>
              </a:rPr>
              <a:t>an incident related to a failure of a medical device or a deterioration in its effectiveness, or any inadequacy in its labelling or in its directions for use that has led to the death or a serious deterioration in the state of health of a patient, user, or other person, or could do so were it to recur.</a:t>
            </a:r>
            <a:endParaRPr lang="en-CA" altLang="en-US" b="1" dirty="0">
              <a:latin typeface="Arial"/>
              <a:cs typeface="Times"/>
            </a:endParaRPr>
          </a:p>
          <a:p>
            <a:pPr marL="0" indent="0">
              <a:lnSpc>
                <a:spcPct val="120000"/>
              </a:lnSpc>
              <a:spcBef>
                <a:spcPts val="600"/>
              </a:spcBef>
              <a:buNone/>
              <a:defRPr/>
            </a:pPr>
            <a:br>
              <a:rPr lang="en-CA" altLang="en-US" dirty="0">
                <a:latin typeface="Arial"/>
                <a:cs typeface="Arial"/>
              </a:rPr>
            </a:br>
            <a:endParaRPr lang="en-CA" altLang="en-US" sz="1100" dirty="0">
              <a:latin typeface="Arial"/>
              <a:cs typeface="Arial"/>
            </a:endParaRPr>
          </a:p>
          <a:p>
            <a:endParaRPr lang="en-CA" altLang="en-US" dirty="0"/>
          </a:p>
        </p:txBody>
      </p:sp>
      <p:sp>
        <p:nvSpPr>
          <p:cNvPr id="104452" name="Slide Number Placeholder 3">
            <a:extLst>
              <a:ext uri="{FF2B5EF4-FFF2-40B4-BE49-F238E27FC236}">
                <a16:creationId xmlns:a16="http://schemas.microsoft.com/office/drawing/2014/main" id="{90ABEDC8-43C4-457E-886F-C7C6A9429B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1503781" indent="-578376">
              <a:defRPr>
                <a:solidFill>
                  <a:schemeClr val="tx1"/>
                </a:solidFill>
                <a:latin typeface="Arial" panose="020B0604020202020204" pitchFamily="34" charset="0"/>
                <a:ea typeface="ＭＳ Ｐゴシック" panose="020B0600070205080204" pitchFamily="34" charset="-128"/>
              </a:defRPr>
            </a:lvl2pPr>
            <a:lvl3pPr marL="2313507" indent="-462701">
              <a:defRPr>
                <a:solidFill>
                  <a:schemeClr val="tx1"/>
                </a:solidFill>
                <a:latin typeface="Arial" panose="020B0604020202020204" pitchFamily="34" charset="0"/>
                <a:ea typeface="ＭＳ Ｐゴシック" panose="020B0600070205080204" pitchFamily="34" charset="-128"/>
              </a:defRPr>
            </a:lvl3pPr>
            <a:lvl4pPr marL="3238912" indent="-462701">
              <a:defRPr>
                <a:solidFill>
                  <a:schemeClr val="tx1"/>
                </a:solidFill>
                <a:latin typeface="Arial" panose="020B0604020202020204" pitchFamily="34" charset="0"/>
                <a:ea typeface="ＭＳ Ｐゴシック" panose="020B0600070205080204" pitchFamily="34" charset="-128"/>
              </a:defRPr>
            </a:lvl4pPr>
            <a:lvl5pPr marL="4164314" indent="-462701">
              <a:defRPr>
                <a:solidFill>
                  <a:schemeClr val="tx1"/>
                </a:solidFill>
                <a:latin typeface="Arial" panose="020B0604020202020204" pitchFamily="34" charset="0"/>
                <a:ea typeface="ＭＳ Ｐゴシック" panose="020B0600070205080204" pitchFamily="34" charset="-128"/>
              </a:defRPr>
            </a:lvl5pPr>
            <a:lvl6pPr marL="5089716" indent="-462701" defTabSz="92540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6015118" indent="-462701" defTabSz="92540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6940522" indent="-462701" defTabSz="92540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7865925" indent="-462701" defTabSz="92540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25404" fontAlgn="base">
              <a:spcBef>
                <a:spcPct val="0"/>
              </a:spcBef>
              <a:spcAft>
                <a:spcPct val="0"/>
              </a:spcAft>
              <a:defRPr/>
            </a:pPr>
            <a:fld id="{0FE12E27-DAAC-4335-A756-169E1CB71D5D}" type="slidenum">
              <a:rPr lang="en-US" altLang="en-US">
                <a:solidFill>
                  <a:prstClr val="black"/>
                </a:solidFill>
                <a:latin typeface="Calibri" panose="020F0502020204030204" pitchFamily="34" charset="0"/>
              </a:rPr>
              <a:pPr defTabSz="925404" fontAlgn="base">
                <a:spcBef>
                  <a:spcPct val="0"/>
                </a:spcBef>
                <a:spcAft>
                  <a:spcPct val="0"/>
                </a:spcAft>
                <a:defRPr/>
              </a:pPr>
              <a:t>9</a:t>
            </a:fld>
            <a:endParaRPr lang="en-US" altLang="en-US" dirty="0">
              <a:solidFill>
                <a:prstClr val="black"/>
              </a:solidFill>
              <a:latin typeface="Calibri" panose="020F0502020204030204" pitchFamily="34" charset="0"/>
            </a:endParaRPr>
          </a:p>
        </p:txBody>
      </p:sp>
    </p:spTree>
    <p:extLst>
      <p:ext uri="{BB962C8B-B14F-4D97-AF65-F5344CB8AC3E}">
        <p14:creationId xmlns:p14="http://schemas.microsoft.com/office/powerpoint/2010/main" val="4088796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69164-85A3-304E-B632-19DD066C588A}"/>
              </a:ext>
            </a:extLst>
          </p:cNvPr>
          <p:cNvSpPr>
            <a:spLocks noGrp="1"/>
          </p:cNvSpPr>
          <p:nvPr>
            <p:ph type="ctrTitle"/>
          </p:nvPr>
        </p:nvSpPr>
        <p:spPr>
          <a:xfrm>
            <a:off x="1524000" y="1122362"/>
            <a:ext cx="9144000" cy="4423031"/>
          </a:xfrm>
        </p:spPr>
        <p:txBody>
          <a:bodyPr anchor="b">
            <a:normAutofit/>
          </a:bodyPr>
          <a:lstStyle>
            <a:lvl1pPr algn="ctr">
              <a:defRPr sz="3600" b="1" i="0" baseline="0">
                <a:latin typeface="Arial" panose="020B0604020202020204" pitchFamily="34" charset="0"/>
              </a:defRPr>
            </a:lvl1pPr>
          </a:lstStyle>
          <a:p>
            <a:r>
              <a:rPr lang="en-US"/>
              <a:t>Click to edit Master title style</a:t>
            </a:r>
          </a:p>
        </p:txBody>
      </p:sp>
      <p:sp>
        <p:nvSpPr>
          <p:cNvPr id="4" name="Date Placeholder 3">
            <a:extLst>
              <a:ext uri="{FF2B5EF4-FFF2-40B4-BE49-F238E27FC236}">
                <a16:creationId xmlns:a16="http://schemas.microsoft.com/office/drawing/2014/main" id="{4C38A28C-83DB-3647-B5ED-AF9B4A97B4A1}"/>
              </a:ext>
            </a:extLst>
          </p:cNvPr>
          <p:cNvSpPr>
            <a:spLocks noGrp="1"/>
          </p:cNvSpPr>
          <p:nvPr>
            <p:ph type="dt" sz="half" idx="10"/>
          </p:nvPr>
        </p:nvSpPr>
        <p:spPr/>
        <p:txBody>
          <a:bodyPr/>
          <a:lstStyle/>
          <a:p>
            <a:fld id="{8DEE49F2-6D7D-D149-AD82-A409606B47EB}" type="datetimeFigureOut">
              <a:rPr lang="en-US" smtClean="0"/>
              <a:t>2/21/2023</a:t>
            </a:fld>
            <a:endParaRPr lang="en-US"/>
          </a:p>
        </p:txBody>
      </p:sp>
      <p:sp>
        <p:nvSpPr>
          <p:cNvPr id="5" name="Footer Placeholder 4">
            <a:extLst>
              <a:ext uri="{FF2B5EF4-FFF2-40B4-BE49-F238E27FC236}">
                <a16:creationId xmlns:a16="http://schemas.microsoft.com/office/drawing/2014/main" id="{5AC134BA-F131-DF41-BBFD-687A9BC61A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226535-C26B-DE45-A7EB-57B500527748}"/>
              </a:ext>
            </a:extLst>
          </p:cNvPr>
          <p:cNvSpPr>
            <a:spLocks noGrp="1"/>
          </p:cNvSpPr>
          <p:nvPr>
            <p:ph type="sldNum" sz="quarter" idx="12"/>
          </p:nvPr>
        </p:nvSpPr>
        <p:spPr/>
        <p:txBody>
          <a:bodyPr/>
          <a:lstStyle/>
          <a:p>
            <a:fld id="{25FC2A34-C69F-48D2-B120-F15CB8ACBA74}" type="slidenum">
              <a:rPr lang="en-US" altLang="en-US" smtClean="0"/>
              <a:pPr/>
              <a:t>‹#›</a:t>
            </a:fld>
            <a:endParaRPr lang="en-US" altLang="en-US"/>
          </a:p>
        </p:txBody>
      </p:sp>
    </p:spTree>
    <p:extLst>
      <p:ext uri="{BB962C8B-B14F-4D97-AF65-F5344CB8AC3E}">
        <p14:creationId xmlns:p14="http://schemas.microsoft.com/office/powerpoint/2010/main" val="10844675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4E3C7-BAC4-1D45-994E-92D6031E5C14}"/>
              </a:ext>
            </a:extLst>
          </p:cNvPr>
          <p:cNvSpPr>
            <a:spLocks noGrp="1"/>
          </p:cNvSpPr>
          <p:nvPr>
            <p:ph type="title"/>
          </p:nvPr>
        </p:nvSpPr>
        <p:spPr/>
        <p:txBody>
          <a:bodyPr>
            <a:normAutofit/>
          </a:bodyPr>
          <a:lstStyle>
            <a:lvl1pPr>
              <a:defRPr sz="2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FE66CFD9-A33B-DA4C-957A-0F4F9B71CC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DA6744-AE99-D64A-BF50-5E826859FB63}"/>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574DDABA-2106-9F47-9E99-67C952D0655E}"/>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958EBE00-AF7A-B94A-BCEC-10A341A1813C}"/>
              </a:ext>
            </a:extLst>
          </p:cNvPr>
          <p:cNvSpPr>
            <a:spLocks noGrp="1"/>
          </p:cNvSpPr>
          <p:nvPr>
            <p:ph type="sldNum" sz="quarter" idx="12"/>
          </p:nvPr>
        </p:nvSpPr>
        <p:spPr/>
        <p:txBody>
          <a:bodyPr/>
          <a:lstStyle/>
          <a:p>
            <a:fld id="{2595E25F-AB24-4206-8BC6-349DDBE3BD84}" type="slidenum">
              <a:rPr lang="en-US" altLang="en-US" smtClean="0"/>
              <a:pPr/>
              <a:t>‹#›</a:t>
            </a:fld>
            <a:endParaRPr lang="en-US" altLang="en-US"/>
          </a:p>
        </p:txBody>
      </p:sp>
    </p:spTree>
    <p:extLst>
      <p:ext uri="{BB962C8B-B14F-4D97-AF65-F5344CB8AC3E}">
        <p14:creationId xmlns:p14="http://schemas.microsoft.com/office/powerpoint/2010/main" val="1306133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4D5D89-EF51-0A44-9F94-FC7EC2169259}"/>
              </a:ext>
            </a:extLst>
          </p:cNvPr>
          <p:cNvSpPr>
            <a:spLocks noGrp="1"/>
          </p:cNvSpPr>
          <p:nvPr>
            <p:ph type="title" orient="vert"/>
          </p:nvPr>
        </p:nvSpPr>
        <p:spPr>
          <a:xfrm>
            <a:off x="8724900" y="365125"/>
            <a:ext cx="2628900" cy="5811838"/>
          </a:xfrm>
        </p:spPr>
        <p:txBody>
          <a:bodyPr vert="eaVert">
            <a:normAutofit/>
          </a:bodyPr>
          <a:lstStyle>
            <a:lvl1pPr>
              <a:defRPr sz="2800">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BCE53384-FBA7-3E4A-A499-678FFEC23B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1BB855-46CB-9845-A3F3-D39F2C31A652}"/>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6F1DBC79-668E-DE44-86DD-ED946DB2C4EE}"/>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C9E5D24F-3717-6340-8835-D15A844F25C0}"/>
              </a:ext>
            </a:extLst>
          </p:cNvPr>
          <p:cNvSpPr>
            <a:spLocks noGrp="1"/>
          </p:cNvSpPr>
          <p:nvPr>
            <p:ph type="sldNum" sz="quarter" idx="12"/>
          </p:nvPr>
        </p:nvSpPr>
        <p:spPr/>
        <p:txBody>
          <a:bodyPr/>
          <a:lstStyle/>
          <a:p>
            <a:fld id="{235C8AF4-1995-4437-A875-AF165577662D}" type="slidenum">
              <a:rPr lang="en-US" altLang="en-US" smtClean="0"/>
              <a:pPr/>
              <a:t>‹#›</a:t>
            </a:fld>
            <a:endParaRPr lang="en-US" altLang="en-US"/>
          </a:p>
        </p:txBody>
      </p:sp>
    </p:spTree>
    <p:extLst>
      <p:ext uri="{BB962C8B-B14F-4D97-AF65-F5344CB8AC3E}">
        <p14:creationId xmlns:p14="http://schemas.microsoft.com/office/powerpoint/2010/main" val="3371308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69164-85A3-304E-B632-19DD066C588A}"/>
              </a:ext>
            </a:extLst>
          </p:cNvPr>
          <p:cNvSpPr>
            <a:spLocks noGrp="1"/>
          </p:cNvSpPr>
          <p:nvPr>
            <p:ph type="ctrTitle"/>
          </p:nvPr>
        </p:nvSpPr>
        <p:spPr>
          <a:xfrm>
            <a:off x="1524000" y="1122362"/>
            <a:ext cx="9144000" cy="4423031"/>
          </a:xfrm>
        </p:spPr>
        <p:txBody>
          <a:bodyPr anchor="b">
            <a:normAutofit/>
          </a:bodyPr>
          <a:lstStyle>
            <a:lvl1pPr algn="ctr">
              <a:defRPr sz="3600" b="1" i="0" baseline="0">
                <a:latin typeface="Arial" panose="020B0604020202020204" pitchFamily="34" charset="0"/>
              </a:defRPr>
            </a:lvl1pPr>
          </a:lstStyle>
          <a:p>
            <a:r>
              <a:rPr lang="en-US"/>
              <a:t>Click to edit Master title style</a:t>
            </a:r>
          </a:p>
        </p:txBody>
      </p:sp>
      <p:sp>
        <p:nvSpPr>
          <p:cNvPr id="4" name="Date Placeholder 3">
            <a:extLst>
              <a:ext uri="{FF2B5EF4-FFF2-40B4-BE49-F238E27FC236}">
                <a16:creationId xmlns:a16="http://schemas.microsoft.com/office/drawing/2014/main" id="{4C38A28C-83DB-3647-B5ED-AF9B4A97B4A1}"/>
              </a:ext>
            </a:extLst>
          </p:cNvPr>
          <p:cNvSpPr>
            <a:spLocks noGrp="1"/>
          </p:cNvSpPr>
          <p:nvPr>
            <p:ph type="dt" sz="half" idx="10"/>
          </p:nvPr>
        </p:nvSpPr>
        <p:spPr/>
        <p:txBody>
          <a:bodyPr/>
          <a:lstStyle/>
          <a:p>
            <a:fld id="{8DEE49F2-6D7D-D149-AD82-A409606B47EB}" type="datetimeFigureOut">
              <a:rPr lang="en-US" smtClean="0"/>
              <a:t>2/21/2023</a:t>
            </a:fld>
            <a:endParaRPr lang="en-US"/>
          </a:p>
        </p:txBody>
      </p:sp>
      <p:sp>
        <p:nvSpPr>
          <p:cNvPr id="5" name="Footer Placeholder 4">
            <a:extLst>
              <a:ext uri="{FF2B5EF4-FFF2-40B4-BE49-F238E27FC236}">
                <a16:creationId xmlns:a16="http://schemas.microsoft.com/office/drawing/2014/main" id="{5AC134BA-F131-DF41-BBFD-687A9BC61A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226535-C26B-DE45-A7EB-57B500527748}"/>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315676712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F782A-D9B1-0041-A5DC-2E8A3D5ED87F}"/>
              </a:ext>
            </a:extLst>
          </p:cNvPr>
          <p:cNvSpPr>
            <a:spLocks noGrp="1"/>
          </p:cNvSpPr>
          <p:nvPr>
            <p:ph type="title"/>
          </p:nvPr>
        </p:nvSpPr>
        <p:spPr/>
        <p:txBody>
          <a:bodyPr/>
          <a:lstStyle>
            <a:lvl1pPr algn="l">
              <a:defRPr sz="2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EE67DCD-971C-4048-A1AE-5F5B19AB875B}"/>
              </a:ext>
            </a:extLst>
          </p:cNvPr>
          <p:cNvSpPr>
            <a:spLocks noGrp="1"/>
          </p:cNvSpPr>
          <p:nvPr>
            <p:ph idx="1"/>
          </p:nvPr>
        </p:nvSpPr>
        <p:spPr/>
        <p:txBody>
          <a:bodyPr/>
          <a:lstStyle>
            <a:lvl1pPr marL="228600" indent="-228600">
              <a:buSzPct val="115000"/>
              <a:buFont typeface="Arial" panose="020B0604020202020204" pitchFamily="34" charset="0"/>
              <a:buChar char="•"/>
              <a:defRPr sz="2000">
                <a:latin typeface="Arial" panose="020B0604020202020204" pitchFamily="34" charset="0"/>
                <a:cs typeface="Arial" panose="020B0604020202020204" pitchFamily="34" charset="0"/>
              </a:defRPr>
            </a:lvl1pPr>
            <a:lvl2pPr marL="685800" indent="-228600">
              <a:buSzPct val="75000"/>
              <a:buFont typeface="Calibri" panose="020F0502020204030204" pitchFamily="34" charset="0"/>
              <a:buChar char="○"/>
              <a:defRPr sz="1800">
                <a:latin typeface="Arial" panose="020B0604020202020204" pitchFamily="34" charset="0"/>
                <a:cs typeface="Arial" panose="020B0604020202020204" pitchFamily="34" charset="0"/>
              </a:defRPr>
            </a:lvl2pPr>
            <a:lvl3pPr marL="1143000" indent="-228600">
              <a:buFont typeface="Calibri" panose="020F0502020204030204" pitchFamily="34" charset="0"/>
              <a:buChar cha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CD886B-C003-C74D-A63D-9AF50EFE5CF2}"/>
              </a:ext>
            </a:extLst>
          </p:cNvPr>
          <p:cNvSpPr>
            <a:spLocks noGrp="1"/>
          </p:cNvSpPr>
          <p:nvPr>
            <p:ph type="dt" sz="half" idx="10"/>
          </p:nvPr>
        </p:nvSpPr>
        <p:spPr/>
        <p:txBody>
          <a:bodyPr/>
          <a:lstStyle/>
          <a:p>
            <a:fld id="{8DEE49F2-6D7D-D149-AD82-A409606B47EB}" type="datetimeFigureOut">
              <a:rPr lang="en-US" smtClean="0"/>
              <a:t>2/21/2023</a:t>
            </a:fld>
            <a:endParaRPr lang="en-US"/>
          </a:p>
        </p:txBody>
      </p:sp>
      <p:sp>
        <p:nvSpPr>
          <p:cNvPr id="5" name="Footer Placeholder 4">
            <a:extLst>
              <a:ext uri="{FF2B5EF4-FFF2-40B4-BE49-F238E27FC236}">
                <a16:creationId xmlns:a16="http://schemas.microsoft.com/office/drawing/2014/main" id="{F41CCEAD-DCD2-FD42-964E-5182A30D61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F0C6FC-57C8-AB4F-86F6-3B185CAF08E9}"/>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135510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B5D47-FF53-A642-861D-A31662658A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BBF780-80CC-C94D-A2AD-2583B9EFF6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TextBox 6">
            <a:extLst>
              <a:ext uri="{FF2B5EF4-FFF2-40B4-BE49-F238E27FC236}">
                <a16:creationId xmlns:a16="http://schemas.microsoft.com/office/drawing/2014/main" id="{CB29B6B8-E66C-4F60-922A-8AD85E4DBE9B}"/>
              </a:ext>
            </a:extLst>
          </p:cNvPr>
          <p:cNvSpPr txBox="1"/>
          <p:nvPr userDrawn="1"/>
        </p:nvSpPr>
        <p:spPr>
          <a:xfrm rot="20214901">
            <a:off x="2212854" y="2221310"/>
            <a:ext cx="7766293" cy="707886"/>
          </a:xfrm>
          <a:prstGeom prst="rect">
            <a:avLst/>
          </a:prstGeom>
          <a:noFill/>
        </p:spPr>
        <p:txBody>
          <a:bodyPr wrap="none" rtlCol="0">
            <a:spAutoFit/>
          </a:bodyPr>
          <a:lstStyle/>
          <a:p>
            <a:r>
              <a:rPr lang="en-CA" sz="4000" b="1">
                <a:solidFill>
                  <a:schemeClr val="bg1">
                    <a:lumMod val="85000"/>
                  </a:schemeClr>
                </a:solidFill>
              </a:rPr>
              <a:t>DRAFT FOR PILOT TEST ONLY</a:t>
            </a:r>
          </a:p>
        </p:txBody>
      </p:sp>
      <p:sp>
        <p:nvSpPr>
          <p:cNvPr id="4" name="Date Placeholder 3">
            <a:extLst>
              <a:ext uri="{FF2B5EF4-FFF2-40B4-BE49-F238E27FC236}">
                <a16:creationId xmlns:a16="http://schemas.microsoft.com/office/drawing/2014/main" id="{B44CB19E-F2F7-0441-B8D7-3050E7274F74}"/>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0DC536A8-8661-E347-AEEE-CAFCAB176F85}"/>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3109F9DC-B07F-AC40-8155-D04F30690371}"/>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946237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956E8-DA5C-794A-9D50-D7CD08A6B0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614C28-97D0-A24D-B1D7-BB071D0707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1F341A-B28C-A647-8485-E323F7CB39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20C647-0DC2-8045-A448-CE6E8BECC29B}"/>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6C65A62A-0289-BA41-9672-BFD360509FC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5A9DFA3F-09CB-C948-81B2-945151D55EE6}"/>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16264490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ED87B-8D08-8A49-A511-1A09ADBFC4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3DF374-7953-DF4E-9BE6-1F31A32248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610168-C4D5-8246-81C9-F4CD2E31E7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A258EE-1E1D-0D47-A526-C75BCFD912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0BB6A1-C5A4-D142-82CF-9FEEDF74FD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FCB7E6-2ABE-2946-B14F-AEF8745CAA53}"/>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0425461E-D13E-A548-BF8E-A8CE6D986D24}"/>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A8C85C15-C7FC-5C4F-A7B2-160F7892F357}"/>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2010659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A03A1-7730-6E45-8B88-BE956D14CEC2}"/>
              </a:ext>
            </a:extLst>
          </p:cNvPr>
          <p:cNvSpPr>
            <a:spLocks noGrp="1"/>
          </p:cNvSpPr>
          <p:nvPr>
            <p:ph type="title"/>
          </p:nvPr>
        </p:nvSpPr>
        <p:spPr/>
        <p:txBody>
          <a:bodyPr/>
          <a:lstStyle/>
          <a:p>
            <a:r>
              <a:rPr lang="en-US"/>
              <a:t>Click to edit Master title style</a:t>
            </a:r>
          </a:p>
        </p:txBody>
      </p:sp>
      <p:sp>
        <p:nvSpPr>
          <p:cNvPr id="6" name="TextBox 5">
            <a:extLst>
              <a:ext uri="{FF2B5EF4-FFF2-40B4-BE49-F238E27FC236}">
                <a16:creationId xmlns:a16="http://schemas.microsoft.com/office/drawing/2014/main" id="{D1599F27-CF8E-4E51-BE29-4066C01F4FC1}"/>
              </a:ext>
            </a:extLst>
          </p:cNvPr>
          <p:cNvSpPr txBox="1"/>
          <p:nvPr userDrawn="1"/>
        </p:nvSpPr>
        <p:spPr>
          <a:xfrm rot="20214901">
            <a:off x="2212854" y="2221310"/>
            <a:ext cx="7766293" cy="707886"/>
          </a:xfrm>
          <a:prstGeom prst="rect">
            <a:avLst/>
          </a:prstGeom>
          <a:noFill/>
        </p:spPr>
        <p:txBody>
          <a:bodyPr wrap="none" rtlCol="0">
            <a:spAutoFit/>
          </a:bodyPr>
          <a:lstStyle/>
          <a:p>
            <a:r>
              <a:rPr lang="en-CA" sz="4000" b="1">
                <a:solidFill>
                  <a:schemeClr val="bg1">
                    <a:lumMod val="85000"/>
                  </a:schemeClr>
                </a:solidFill>
              </a:rPr>
              <a:t>DRAFT FOR PILOT TEST ONLY</a:t>
            </a:r>
          </a:p>
        </p:txBody>
      </p:sp>
      <p:sp>
        <p:nvSpPr>
          <p:cNvPr id="3" name="Date Placeholder 2">
            <a:extLst>
              <a:ext uri="{FF2B5EF4-FFF2-40B4-BE49-F238E27FC236}">
                <a16:creationId xmlns:a16="http://schemas.microsoft.com/office/drawing/2014/main" id="{D1A85554-297A-0841-83C3-34DCC05DEC0D}"/>
              </a:ext>
            </a:extLst>
          </p:cNvPr>
          <p:cNvSpPr>
            <a:spLocks noGrp="1"/>
          </p:cNvSpPr>
          <p:nvPr>
            <p:ph type="dt" sz="half" idx="10"/>
          </p:nvPr>
        </p:nvSpPr>
        <p:spPr/>
        <p:txBody>
          <a:bodyPr/>
          <a:lstStyle/>
          <a:p>
            <a:fld id="{8DEE49F2-6D7D-D149-AD82-A409606B47EB}" type="datetimeFigureOut">
              <a:rPr lang="en-US" smtClean="0"/>
              <a:t>2/21/2023</a:t>
            </a:fld>
            <a:endParaRPr lang="en-US"/>
          </a:p>
        </p:txBody>
      </p:sp>
      <p:sp>
        <p:nvSpPr>
          <p:cNvPr id="4" name="Footer Placeholder 3">
            <a:extLst>
              <a:ext uri="{FF2B5EF4-FFF2-40B4-BE49-F238E27FC236}">
                <a16:creationId xmlns:a16="http://schemas.microsoft.com/office/drawing/2014/main" id="{24F62431-1D53-C14D-A151-36CCE8CB9B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DD8125-9DB0-674E-BABD-519BA2CDAD62}"/>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40775416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4594D5-FF29-4D71-AFBC-785C63B2F193}"/>
              </a:ext>
            </a:extLst>
          </p:cNvPr>
          <p:cNvSpPr txBox="1"/>
          <p:nvPr userDrawn="1"/>
        </p:nvSpPr>
        <p:spPr>
          <a:xfrm rot="20214901">
            <a:off x="2212854" y="2221310"/>
            <a:ext cx="7766293" cy="707886"/>
          </a:xfrm>
          <a:prstGeom prst="rect">
            <a:avLst/>
          </a:prstGeom>
          <a:noFill/>
        </p:spPr>
        <p:txBody>
          <a:bodyPr wrap="none" rtlCol="0">
            <a:spAutoFit/>
          </a:bodyPr>
          <a:lstStyle/>
          <a:p>
            <a:r>
              <a:rPr lang="en-CA" sz="4000" b="1">
                <a:solidFill>
                  <a:schemeClr val="bg1">
                    <a:lumMod val="85000"/>
                  </a:schemeClr>
                </a:solidFill>
              </a:rPr>
              <a:t>DRAFT FOR PILOT TEST ONLY</a:t>
            </a:r>
          </a:p>
        </p:txBody>
      </p:sp>
      <p:sp>
        <p:nvSpPr>
          <p:cNvPr id="2" name="Date Placeholder 1">
            <a:extLst>
              <a:ext uri="{FF2B5EF4-FFF2-40B4-BE49-F238E27FC236}">
                <a16:creationId xmlns:a16="http://schemas.microsoft.com/office/drawing/2014/main" id="{2096BF24-C72D-1D48-B754-AC24201F96E3}"/>
              </a:ext>
            </a:extLst>
          </p:cNvPr>
          <p:cNvSpPr>
            <a:spLocks noGrp="1"/>
          </p:cNvSpPr>
          <p:nvPr>
            <p:ph type="dt" sz="half" idx="10"/>
          </p:nvPr>
        </p:nvSpPr>
        <p:spPr/>
        <p:txBody>
          <a:bodyPr/>
          <a:lstStyle/>
          <a:p>
            <a:fld id="{8DEE49F2-6D7D-D149-AD82-A409606B47EB}" type="datetimeFigureOut">
              <a:rPr lang="en-US" smtClean="0"/>
              <a:t>2/21/2023</a:t>
            </a:fld>
            <a:endParaRPr lang="en-US"/>
          </a:p>
        </p:txBody>
      </p:sp>
      <p:sp>
        <p:nvSpPr>
          <p:cNvPr id="3" name="Footer Placeholder 2">
            <a:extLst>
              <a:ext uri="{FF2B5EF4-FFF2-40B4-BE49-F238E27FC236}">
                <a16:creationId xmlns:a16="http://schemas.microsoft.com/office/drawing/2014/main" id="{34508E7A-599C-6141-ABF6-953B8776FD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0395F9-3AA1-D64C-86EB-00AE1AAB528A}"/>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18994016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87E84-1703-D743-A345-381A085668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101B82F1-106A-C040-8392-490F596A47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DC40CC29-71A2-CF45-87F8-8511387EEA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E0D38A-35D3-BE42-B9CA-1E36CA28986D}"/>
              </a:ext>
            </a:extLst>
          </p:cNvPr>
          <p:cNvSpPr>
            <a:spLocks noGrp="1"/>
          </p:cNvSpPr>
          <p:nvPr>
            <p:ph type="dt" sz="half" idx="10"/>
          </p:nvPr>
        </p:nvSpPr>
        <p:spPr/>
        <p:txBody>
          <a:bodyPr/>
          <a:lstStyle/>
          <a:p>
            <a:fld id="{8DEE49F2-6D7D-D149-AD82-A409606B47EB}" type="datetimeFigureOut">
              <a:rPr lang="en-US" smtClean="0"/>
              <a:t>2/21/2023</a:t>
            </a:fld>
            <a:endParaRPr lang="en-US"/>
          </a:p>
        </p:txBody>
      </p:sp>
      <p:sp>
        <p:nvSpPr>
          <p:cNvPr id="6" name="Footer Placeholder 5">
            <a:extLst>
              <a:ext uri="{FF2B5EF4-FFF2-40B4-BE49-F238E27FC236}">
                <a16:creationId xmlns:a16="http://schemas.microsoft.com/office/drawing/2014/main" id="{5762A0B9-112F-C74F-88D5-68EAC501A9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DCA155-DAC6-D948-AE9A-F2CBED19422D}"/>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262774412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F782A-D9B1-0041-A5DC-2E8A3D5ED87F}"/>
              </a:ext>
            </a:extLst>
          </p:cNvPr>
          <p:cNvSpPr>
            <a:spLocks noGrp="1"/>
          </p:cNvSpPr>
          <p:nvPr>
            <p:ph type="title"/>
          </p:nvPr>
        </p:nvSpPr>
        <p:spPr/>
        <p:txBody>
          <a:bodyPr/>
          <a:lstStyle>
            <a:lvl1pPr algn="l">
              <a:defRPr sz="2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EE67DCD-971C-4048-A1AE-5F5B19AB875B}"/>
              </a:ext>
            </a:extLst>
          </p:cNvPr>
          <p:cNvSpPr>
            <a:spLocks noGrp="1"/>
          </p:cNvSpPr>
          <p:nvPr>
            <p:ph idx="1"/>
          </p:nvPr>
        </p:nvSpPr>
        <p:spPr>
          <a:xfrm>
            <a:off x="838200" y="1825624"/>
            <a:ext cx="10515600" cy="4351338"/>
          </a:xfrm>
        </p:spPr>
        <p:txBody>
          <a:bodyPr/>
          <a:lstStyle>
            <a:lvl1pPr marL="228600" indent="-228600">
              <a:buSzPct val="115000"/>
              <a:buFont typeface="Arial" panose="020B0604020202020204" pitchFamily="34" charset="0"/>
              <a:buChar char="•"/>
              <a:defRPr sz="2000">
                <a:latin typeface="Arial" panose="020B0604020202020204" pitchFamily="34" charset="0"/>
                <a:cs typeface="Arial" panose="020B0604020202020204" pitchFamily="34" charset="0"/>
              </a:defRPr>
            </a:lvl1pPr>
            <a:lvl2pPr marL="685800" indent="-228600">
              <a:buSzPct val="75000"/>
              <a:buFont typeface="Calibri" panose="020F0502020204030204" pitchFamily="34" charset="0"/>
              <a:buChar char="○"/>
              <a:defRPr sz="1800">
                <a:latin typeface="Arial" panose="020B0604020202020204" pitchFamily="34" charset="0"/>
                <a:cs typeface="Arial" panose="020B0604020202020204" pitchFamily="34" charset="0"/>
              </a:defRPr>
            </a:lvl2pPr>
            <a:lvl3pPr marL="1143000" indent="-228600">
              <a:buFont typeface="Calibri" panose="020F0502020204030204" pitchFamily="34" charset="0"/>
              <a:buChar cha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CD886B-C003-C74D-A63D-9AF50EFE5CF2}"/>
              </a:ext>
            </a:extLst>
          </p:cNvPr>
          <p:cNvSpPr>
            <a:spLocks noGrp="1"/>
          </p:cNvSpPr>
          <p:nvPr>
            <p:ph type="dt" sz="half" idx="10"/>
          </p:nvPr>
        </p:nvSpPr>
        <p:spPr/>
        <p:txBody>
          <a:bodyPr/>
          <a:lstStyle/>
          <a:p>
            <a:fld id="{8DEE49F2-6D7D-D149-AD82-A409606B47EB}" type="datetimeFigureOut">
              <a:rPr lang="en-US" smtClean="0"/>
              <a:t>2/21/2023</a:t>
            </a:fld>
            <a:endParaRPr lang="en-US"/>
          </a:p>
        </p:txBody>
      </p:sp>
      <p:sp>
        <p:nvSpPr>
          <p:cNvPr id="5" name="Footer Placeholder 4">
            <a:extLst>
              <a:ext uri="{FF2B5EF4-FFF2-40B4-BE49-F238E27FC236}">
                <a16:creationId xmlns:a16="http://schemas.microsoft.com/office/drawing/2014/main" id="{F41CCEAD-DCD2-FD42-964E-5182A30D61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F0C6FC-57C8-AB4F-86F6-3B185CAF08E9}"/>
              </a:ext>
            </a:extLst>
          </p:cNvPr>
          <p:cNvSpPr>
            <a:spLocks noGrp="1"/>
          </p:cNvSpPr>
          <p:nvPr>
            <p:ph type="sldNum" sz="quarter" idx="12"/>
          </p:nvPr>
        </p:nvSpPr>
        <p:spPr/>
        <p:txBody>
          <a:bodyPr/>
          <a:lstStyle/>
          <a:p>
            <a:fld id="{CACD7C3C-9F41-4EB4-9FCC-8B846A13ECB4}" type="slidenum">
              <a:rPr lang="en-US" altLang="en-US" smtClean="0"/>
              <a:pPr/>
              <a:t>‹#›</a:t>
            </a:fld>
            <a:endParaRPr lang="en-US" altLang="en-US"/>
          </a:p>
        </p:txBody>
      </p:sp>
    </p:spTree>
    <p:extLst>
      <p:ext uri="{BB962C8B-B14F-4D97-AF65-F5344CB8AC3E}">
        <p14:creationId xmlns:p14="http://schemas.microsoft.com/office/powerpoint/2010/main" val="13026752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9B4B2-1CB9-E848-81B9-DB07C4702C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0C2E3C1E-5619-814E-96AF-510B41C1D0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2006B37B-A8F0-D84A-A6E6-B7F796A32F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a:extLst>
              <a:ext uri="{FF2B5EF4-FFF2-40B4-BE49-F238E27FC236}">
                <a16:creationId xmlns:a16="http://schemas.microsoft.com/office/drawing/2014/main" id="{AE161556-1CD1-1540-AA6C-25A5488DFE10}"/>
              </a:ext>
            </a:extLst>
          </p:cNvPr>
          <p:cNvSpPr>
            <a:spLocks noGrp="1"/>
          </p:cNvSpPr>
          <p:nvPr>
            <p:ph type="dt" sz="half" idx="10"/>
          </p:nvPr>
        </p:nvSpPr>
        <p:spPr/>
        <p:txBody>
          <a:bodyPr/>
          <a:lstStyle/>
          <a:p>
            <a:fld id="{8DEE49F2-6D7D-D149-AD82-A409606B47EB}" type="datetimeFigureOut">
              <a:rPr lang="en-US" smtClean="0"/>
              <a:t>2/21/2023</a:t>
            </a:fld>
            <a:endParaRPr lang="en-US"/>
          </a:p>
        </p:txBody>
      </p:sp>
      <p:sp>
        <p:nvSpPr>
          <p:cNvPr id="6" name="Footer Placeholder 5">
            <a:extLst>
              <a:ext uri="{FF2B5EF4-FFF2-40B4-BE49-F238E27FC236}">
                <a16:creationId xmlns:a16="http://schemas.microsoft.com/office/drawing/2014/main" id="{34C72F8D-F098-804A-ABCA-7F3C46B813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95BE01-C1C1-1146-8A8A-C453F0438744}"/>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3488773008"/>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4E3C7-BAC4-1D45-994E-92D6031E5C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66CFD9-A33B-DA4C-957A-0F4F9B71CC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DA6744-AE99-D64A-BF50-5E826859FB63}"/>
              </a:ext>
            </a:extLst>
          </p:cNvPr>
          <p:cNvSpPr>
            <a:spLocks noGrp="1"/>
          </p:cNvSpPr>
          <p:nvPr>
            <p:ph type="dt" sz="half" idx="10"/>
          </p:nvPr>
        </p:nvSpPr>
        <p:spPr/>
        <p:txBody>
          <a:bodyPr/>
          <a:lstStyle/>
          <a:p>
            <a:fld id="{8DEE49F2-6D7D-D149-AD82-A409606B47EB}" type="datetimeFigureOut">
              <a:rPr lang="en-US" smtClean="0"/>
              <a:t>2/21/2023</a:t>
            </a:fld>
            <a:endParaRPr lang="en-US"/>
          </a:p>
        </p:txBody>
      </p:sp>
      <p:sp>
        <p:nvSpPr>
          <p:cNvPr id="5" name="Footer Placeholder 4">
            <a:extLst>
              <a:ext uri="{FF2B5EF4-FFF2-40B4-BE49-F238E27FC236}">
                <a16:creationId xmlns:a16="http://schemas.microsoft.com/office/drawing/2014/main" id="{574DDABA-2106-9F47-9E99-67C952D065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8EBE00-AF7A-B94A-BCEC-10A341A1813C}"/>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1601870926"/>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4D5D89-EF51-0A44-9F94-FC7EC21692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E53384-FBA7-3E4A-A499-678FFEC23B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1BB855-46CB-9845-A3F3-D39F2C31A652}"/>
              </a:ext>
            </a:extLst>
          </p:cNvPr>
          <p:cNvSpPr>
            <a:spLocks noGrp="1"/>
          </p:cNvSpPr>
          <p:nvPr>
            <p:ph type="dt" sz="half" idx="10"/>
          </p:nvPr>
        </p:nvSpPr>
        <p:spPr/>
        <p:txBody>
          <a:bodyPr/>
          <a:lstStyle/>
          <a:p>
            <a:fld id="{8DEE49F2-6D7D-D149-AD82-A409606B47EB}" type="datetimeFigureOut">
              <a:rPr lang="en-US" smtClean="0"/>
              <a:t>2/21/2023</a:t>
            </a:fld>
            <a:endParaRPr lang="en-US"/>
          </a:p>
        </p:txBody>
      </p:sp>
      <p:sp>
        <p:nvSpPr>
          <p:cNvPr id="5" name="Footer Placeholder 4">
            <a:extLst>
              <a:ext uri="{FF2B5EF4-FFF2-40B4-BE49-F238E27FC236}">
                <a16:creationId xmlns:a16="http://schemas.microsoft.com/office/drawing/2014/main" id="{6F1DBC79-668E-DE44-86DD-ED946DB2C4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E5D24F-3717-6340-8835-D15A844F25C0}"/>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307949620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B5D47-FF53-A642-861D-A31662658A06}"/>
              </a:ext>
            </a:extLst>
          </p:cNvPr>
          <p:cNvSpPr>
            <a:spLocks noGrp="1"/>
          </p:cNvSpPr>
          <p:nvPr>
            <p:ph type="title"/>
          </p:nvPr>
        </p:nvSpPr>
        <p:spPr>
          <a:xfrm>
            <a:off x="831850" y="1709738"/>
            <a:ext cx="10515600" cy="2852737"/>
          </a:xfrm>
        </p:spPr>
        <p:txBody>
          <a:bodyPr anchor="b">
            <a:normAutofit/>
          </a:bodyPr>
          <a:lstStyle>
            <a:lvl1pPr algn="ctr">
              <a:defRPr sz="4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6CBBF780-80CC-C94D-A2AD-2583B9EFF6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4CB19E-F2F7-0441-B8D7-3050E7274F74}"/>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0DC536A8-8661-E347-AEEE-CAFCAB176F85}"/>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3109F9DC-B07F-AC40-8155-D04F30690371}"/>
              </a:ext>
            </a:extLst>
          </p:cNvPr>
          <p:cNvSpPr>
            <a:spLocks noGrp="1"/>
          </p:cNvSpPr>
          <p:nvPr>
            <p:ph type="sldNum" sz="quarter" idx="12"/>
          </p:nvPr>
        </p:nvSpPr>
        <p:spPr/>
        <p:txBody>
          <a:bodyPr/>
          <a:lstStyle/>
          <a:p>
            <a:fld id="{010CFEEB-7A32-45E1-88B4-351F03C9CCF0}" type="slidenum">
              <a:rPr lang="en-US" altLang="en-US" smtClean="0"/>
              <a:pPr/>
              <a:t>‹#›</a:t>
            </a:fld>
            <a:endParaRPr lang="en-US" altLang="en-US"/>
          </a:p>
        </p:txBody>
      </p:sp>
    </p:spTree>
    <p:extLst>
      <p:ext uri="{BB962C8B-B14F-4D97-AF65-F5344CB8AC3E}">
        <p14:creationId xmlns:p14="http://schemas.microsoft.com/office/powerpoint/2010/main" val="1465129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956E8-DA5C-794A-9D50-D7CD08A6B0E1}"/>
              </a:ext>
            </a:extLst>
          </p:cNvPr>
          <p:cNvSpPr>
            <a:spLocks noGrp="1"/>
          </p:cNvSpPr>
          <p:nvPr>
            <p:ph type="title"/>
          </p:nvPr>
        </p:nvSpPr>
        <p:spPr/>
        <p:txBody>
          <a:bodyPr>
            <a:normAutofit/>
          </a:bodyPr>
          <a:lstStyle>
            <a:lvl1pPr>
              <a:defRPr sz="2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F6614C28-97D0-A24D-B1D7-BB071D0707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1F341A-B28C-A647-8485-E323F7CB39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20C647-0DC2-8045-A448-CE6E8BECC29B}"/>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6C65A62A-0289-BA41-9672-BFD360509FC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5A9DFA3F-09CB-C948-81B2-945151D55EE6}"/>
              </a:ext>
            </a:extLst>
          </p:cNvPr>
          <p:cNvSpPr>
            <a:spLocks noGrp="1"/>
          </p:cNvSpPr>
          <p:nvPr>
            <p:ph type="sldNum" sz="quarter" idx="12"/>
          </p:nvPr>
        </p:nvSpPr>
        <p:spPr/>
        <p:txBody>
          <a:bodyPr/>
          <a:lstStyle/>
          <a:p>
            <a:fld id="{EA017758-6313-420E-B771-C9CC8C3DA4E7}" type="slidenum">
              <a:rPr lang="en-US" altLang="en-US" smtClean="0"/>
              <a:pPr/>
              <a:t>‹#›</a:t>
            </a:fld>
            <a:endParaRPr lang="en-US" altLang="en-US"/>
          </a:p>
        </p:txBody>
      </p:sp>
    </p:spTree>
    <p:extLst>
      <p:ext uri="{BB962C8B-B14F-4D97-AF65-F5344CB8AC3E}">
        <p14:creationId xmlns:p14="http://schemas.microsoft.com/office/powerpoint/2010/main" val="3841994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ED87B-8D08-8A49-A511-1A09ADBFC49E}"/>
              </a:ext>
            </a:extLst>
          </p:cNvPr>
          <p:cNvSpPr>
            <a:spLocks noGrp="1"/>
          </p:cNvSpPr>
          <p:nvPr>
            <p:ph type="title"/>
          </p:nvPr>
        </p:nvSpPr>
        <p:spPr>
          <a:xfrm>
            <a:off x="839788" y="365125"/>
            <a:ext cx="10515600" cy="1325563"/>
          </a:xfrm>
        </p:spPr>
        <p:txBody>
          <a:bodyPr>
            <a:normAutofit/>
          </a:bodyPr>
          <a:lstStyle>
            <a:lvl1pPr>
              <a:defRPr sz="2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B23DF374-7953-DF4E-9BE6-1F31A32248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610168-C4D5-8246-81C9-F4CD2E31E7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A258EE-1E1D-0D47-A526-C75BCFD912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0BB6A1-C5A4-D142-82CF-9FEEDF74FD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FCB7E6-2ABE-2946-B14F-AEF8745CAA53}"/>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0425461E-D13E-A548-BF8E-A8CE6D986D24}"/>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A8C85C15-C7FC-5C4F-A7B2-160F7892F357}"/>
              </a:ext>
            </a:extLst>
          </p:cNvPr>
          <p:cNvSpPr>
            <a:spLocks noGrp="1"/>
          </p:cNvSpPr>
          <p:nvPr>
            <p:ph type="sldNum" sz="quarter" idx="12"/>
          </p:nvPr>
        </p:nvSpPr>
        <p:spPr/>
        <p:txBody>
          <a:bodyPr/>
          <a:lstStyle/>
          <a:p>
            <a:fld id="{742786C3-B6FB-4E63-BEA0-EB9E098A3A5D}" type="slidenum">
              <a:rPr lang="en-US" altLang="en-US" smtClean="0"/>
              <a:pPr/>
              <a:t>‹#›</a:t>
            </a:fld>
            <a:endParaRPr lang="en-US" altLang="en-US"/>
          </a:p>
        </p:txBody>
      </p:sp>
    </p:spTree>
    <p:extLst>
      <p:ext uri="{BB962C8B-B14F-4D97-AF65-F5344CB8AC3E}">
        <p14:creationId xmlns:p14="http://schemas.microsoft.com/office/powerpoint/2010/main" val="295782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A03A1-7730-6E45-8B88-BE956D14CEC2}"/>
              </a:ext>
            </a:extLst>
          </p:cNvPr>
          <p:cNvSpPr>
            <a:spLocks noGrp="1"/>
          </p:cNvSpPr>
          <p:nvPr>
            <p:ph type="title"/>
          </p:nvPr>
        </p:nvSpPr>
        <p:spPr/>
        <p:txBody>
          <a:bodyPr>
            <a:normAutofit/>
          </a:bodyPr>
          <a:lstStyle>
            <a:lvl1pPr>
              <a:defRPr sz="2800" b="1">
                <a:solidFill>
                  <a:srgbClr val="1B416F"/>
                </a:solidFill>
              </a:defRPr>
            </a:lvl1pPr>
          </a:lstStyle>
          <a:p>
            <a:r>
              <a:rPr lang="en-US"/>
              <a:t>Click to edit Master title style</a:t>
            </a:r>
          </a:p>
        </p:txBody>
      </p:sp>
      <p:sp>
        <p:nvSpPr>
          <p:cNvPr id="3" name="Date Placeholder 2">
            <a:extLst>
              <a:ext uri="{FF2B5EF4-FFF2-40B4-BE49-F238E27FC236}">
                <a16:creationId xmlns:a16="http://schemas.microsoft.com/office/drawing/2014/main" id="{D1A85554-297A-0841-83C3-34DCC05DEC0D}"/>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24F62431-1D53-C14D-A151-36CCE8CB9B9D}"/>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CFDD8125-9DB0-674E-BABD-519BA2CDAD62}"/>
              </a:ext>
            </a:extLst>
          </p:cNvPr>
          <p:cNvSpPr>
            <a:spLocks noGrp="1"/>
          </p:cNvSpPr>
          <p:nvPr>
            <p:ph type="sldNum" sz="quarter" idx="12"/>
          </p:nvPr>
        </p:nvSpPr>
        <p:spPr/>
        <p:txBody>
          <a:bodyPr/>
          <a:lstStyle/>
          <a:p>
            <a:fld id="{62079B72-C9EF-4793-BC5A-86E2920BCE51}" type="slidenum">
              <a:rPr lang="en-US" altLang="en-US" smtClean="0"/>
              <a:pPr/>
              <a:t>‹#›</a:t>
            </a:fld>
            <a:endParaRPr lang="en-US" altLang="en-US"/>
          </a:p>
        </p:txBody>
      </p:sp>
    </p:spTree>
    <p:extLst>
      <p:ext uri="{BB962C8B-B14F-4D97-AF65-F5344CB8AC3E}">
        <p14:creationId xmlns:p14="http://schemas.microsoft.com/office/powerpoint/2010/main" val="3807459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96BF24-C72D-1D48-B754-AC24201F96E3}"/>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34508E7A-599C-6141-ABF6-953B8776FD19}"/>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7D0395F9-3AA1-D64C-86EB-00AE1AAB528A}"/>
              </a:ext>
            </a:extLst>
          </p:cNvPr>
          <p:cNvSpPr>
            <a:spLocks noGrp="1"/>
          </p:cNvSpPr>
          <p:nvPr>
            <p:ph type="sldNum" sz="quarter" idx="12"/>
          </p:nvPr>
        </p:nvSpPr>
        <p:spPr/>
        <p:txBody>
          <a:bodyPr/>
          <a:lstStyle/>
          <a:p>
            <a:fld id="{E93C5A01-9800-485C-AEC0-EC0E3DD78434}" type="slidenum">
              <a:rPr lang="en-US" altLang="en-US" smtClean="0"/>
              <a:pPr/>
              <a:t>‹#›</a:t>
            </a:fld>
            <a:endParaRPr lang="en-US" altLang="en-US"/>
          </a:p>
        </p:txBody>
      </p:sp>
    </p:spTree>
    <p:extLst>
      <p:ext uri="{BB962C8B-B14F-4D97-AF65-F5344CB8AC3E}">
        <p14:creationId xmlns:p14="http://schemas.microsoft.com/office/powerpoint/2010/main" val="1529154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87E84-1703-D743-A345-381A0856689C}"/>
              </a:ext>
            </a:extLst>
          </p:cNvPr>
          <p:cNvSpPr>
            <a:spLocks noGrp="1"/>
          </p:cNvSpPr>
          <p:nvPr>
            <p:ph type="title"/>
          </p:nvPr>
        </p:nvSpPr>
        <p:spPr>
          <a:xfrm>
            <a:off x="839788" y="457200"/>
            <a:ext cx="3932237" cy="1600200"/>
          </a:xfrm>
        </p:spPr>
        <p:txBody>
          <a:bodyPr anchor="b">
            <a:normAutofit/>
          </a:bodyPr>
          <a:lstStyle>
            <a:lvl1pPr>
              <a:defRPr sz="2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Text Placeholder 3">
            <a:extLst>
              <a:ext uri="{FF2B5EF4-FFF2-40B4-BE49-F238E27FC236}">
                <a16:creationId xmlns:a16="http://schemas.microsoft.com/office/drawing/2014/main" id="{101B82F1-106A-C040-8392-490F596A47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DC40CC29-71A2-CF45-87F8-8511387EEA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E0D38A-35D3-BE42-B9CA-1E36CA28986D}"/>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5762A0B9-112F-C74F-88D5-68EAC501A983}"/>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B0DCA155-DAC6-D948-AE9A-F2CBED19422D}"/>
              </a:ext>
            </a:extLst>
          </p:cNvPr>
          <p:cNvSpPr>
            <a:spLocks noGrp="1"/>
          </p:cNvSpPr>
          <p:nvPr>
            <p:ph type="sldNum" sz="quarter" idx="12"/>
          </p:nvPr>
        </p:nvSpPr>
        <p:spPr/>
        <p:txBody>
          <a:bodyPr/>
          <a:lstStyle/>
          <a:p>
            <a:fld id="{8D2D1C3B-5B10-461B-9DA4-6D58C1BD56FD}" type="slidenum">
              <a:rPr lang="en-US" altLang="en-US" smtClean="0"/>
              <a:pPr/>
              <a:t>‹#›</a:t>
            </a:fld>
            <a:endParaRPr lang="en-US" altLang="en-US"/>
          </a:p>
        </p:txBody>
      </p:sp>
    </p:spTree>
    <p:extLst>
      <p:ext uri="{BB962C8B-B14F-4D97-AF65-F5344CB8AC3E}">
        <p14:creationId xmlns:p14="http://schemas.microsoft.com/office/powerpoint/2010/main" val="975683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9B4B2-1CB9-E848-81B9-DB07C4702CA5}"/>
              </a:ext>
            </a:extLst>
          </p:cNvPr>
          <p:cNvSpPr>
            <a:spLocks noGrp="1"/>
          </p:cNvSpPr>
          <p:nvPr>
            <p:ph type="title"/>
          </p:nvPr>
        </p:nvSpPr>
        <p:spPr>
          <a:xfrm>
            <a:off x="839788" y="457200"/>
            <a:ext cx="3932237" cy="1600200"/>
          </a:xfrm>
        </p:spPr>
        <p:txBody>
          <a:bodyPr anchor="b">
            <a:normAutofit/>
          </a:bodyPr>
          <a:lstStyle>
            <a:lvl1pPr>
              <a:defRPr sz="2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Text Placeholder 3">
            <a:extLst>
              <a:ext uri="{FF2B5EF4-FFF2-40B4-BE49-F238E27FC236}">
                <a16:creationId xmlns:a16="http://schemas.microsoft.com/office/drawing/2014/main" id="{0C2E3C1E-5619-814E-96AF-510B41C1D0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2006B37B-A8F0-D84A-A6E6-B7F796A32F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a:extLst>
              <a:ext uri="{FF2B5EF4-FFF2-40B4-BE49-F238E27FC236}">
                <a16:creationId xmlns:a16="http://schemas.microsoft.com/office/drawing/2014/main" id="{AE161556-1CD1-1540-AA6C-25A5488DFE10}"/>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34C72F8D-F098-804A-ABCA-7F3C46B813F9}"/>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D195BE01-C1C1-1146-8A8A-C453F0438744}"/>
              </a:ext>
            </a:extLst>
          </p:cNvPr>
          <p:cNvSpPr>
            <a:spLocks noGrp="1"/>
          </p:cNvSpPr>
          <p:nvPr>
            <p:ph type="sldNum" sz="quarter" idx="12"/>
          </p:nvPr>
        </p:nvSpPr>
        <p:spPr/>
        <p:txBody>
          <a:bodyPr/>
          <a:lstStyle/>
          <a:p>
            <a:fld id="{F04B7B73-4058-400E-B069-7B17AE4AABE4}" type="slidenum">
              <a:rPr lang="en-US" altLang="en-US" smtClean="0"/>
              <a:pPr/>
              <a:t>‹#›</a:t>
            </a:fld>
            <a:endParaRPr lang="en-US" altLang="en-US"/>
          </a:p>
        </p:txBody>
      </p:sp>
    </p:spTree>
    <p:extLst>
      <p:ext uri="{BB962C8B-B14F-4D97-AF65-F5344CB8AC3E}">
        <p14:creationId xmlns:p14="http://schemas.microsoft.com/office/powerpoint/2010/main" val="1153536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FAD603-2887-4744-9E01-FBC5E17658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A9FB23-D82E-E945-9CBC-8320579CAF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BF6A20-48B5-5445-B588-0D827C76F4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EE49F2-6D7D-D149-AD82-A409606B47EB}" type="datetimeFigureOut">
              <a:rPr lang="en-US" smtClean="0"/>
              <a:t>2/21/2023</a:t>
            </a:fld>
            <a:endParaRPr lang="en-US"/>
          </a:p>
        </p:txBody>
      </p:sp>
      <p:sp>
        <p:nvSpPr>
          <p:cNvPr id="5" name="Footer Placeholder 4">
            <a:extLst>
              <a:ext uri="{FF2B5EF4-FFF2-40B4-BE49-F238E27FC236}">
                <a16:creationId xmlns:a16="http://schemas.microsoft.com/office/drawing/2014/main" id="{D4AAC232-E17E-7C4F-A814-C306152C97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6C2FA2-6207-CE41-99BC-1A062F89BF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FC2A34-C69F-48D2-B120-F15CB8ACBA74}" type="slidenum">
              <a:rPr lang="en-US" altLang="en-US" smtClean="0"/>
              <a:pPr/>
              <a:t>‹#›</a:t>
            </a:fld>
            <a:endParaRPr lang="en-US" altLang="en-US"/>
          </a:p>
        </p:txBody>
      </p:sp>
      <p:sp>
        <p:nvSpPr>
          <p:cNvPr id="7" name="TextBox 6">
            <a:extLst>
              <a:ext uri="{FF2B5EF4-FFF2-40B4-BE49-F238E27FC236}">
                <a16:creationId xmlns:a16="http://schemas.microsoft.com/office/drawing/2014/main" id="{726A8933-4E15-4D10-944A-F9AEABD0C568}"/>
              </a:ext>
            </a:extLst>
          </p:cNvPr>
          <p:cNvSpPr txBox="1"/>
          <p:nvPr userDrawn="1"/>
        </p:nvSpPr>
        <p:spPr>
          <a:xfrm rot="20214901">
            <a:off x="5070688" y="2236622"/>
            <a:ext cx="2303836" cy="1015663"/>
          </a:xfrm>
          <a:prstGeom prst="rect">
            <a:avLst/>
          </a:prstGeom>
          <a:noFill/>
        </p:spPr>
        <p:txBody>
          <a:bodyPr wrap="none" rtlCol="0">
            <a:spAutoFit/>
          </a:bodyPr>
          <a:lstStyle/>
          <a:p>
            <a:r>
              <a:rPr lang="en-CA" sz="6000" b="1">
                <a:solidFill>
                  <a:schemeClr val="bg1">
                    <a:lumMod val="85000"/>
                  </a:schemeClr>
                </a:solidFill>
              </a:rPr>
              <a:t>DRAFT</a:t>
            </a:r>
          </a:p>
        </p:txBody>
      </p:sp>
    </p:spTree>
    <p:extLst>
      <p:ext uri="{BB962C8B-B14F-4D97-AF65-F5344CB8AC3E}">
        <p14:creationId xmlns:p14="http://schemas.microsoft.com/office/powerpoint/2010/main" val="205099925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90000"/>
        </a:lnSpc>
        <a:spcBef>
          <a:spcPct val="0"/>
        </a:spcBef>
        <a:buNone/>
        <a:defRPr sz="2800" b="1" kern="1200">
          <a:solidFill>
            <a:srgbClr val="1B416F"/>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FAD603-2887-4744-9E01-FBC5E17658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A9FB23-D82E-E945-9CBC-8320579CAF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BF6A20-48B5-5445-B588-0D827C76F4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EE49F2-6D7D-D149-AD82-A409606B47EB}" type="datetimeFigureOut">
              <a:rPr lang="en-US" smtClean="0"/>
              <a:t>2/21/2023</a:t>
            </a:fld>
            <a:endParaRPr lang="en-US"/>
          </a:p>
        </p:txBody>
      </p:sp>
      <p:sp>
        <p:nvSpPr>
          <p:cNvPr id="5" name="Footer Placeholder 4">
            <a:extLst>
              <a:ext uri="{FF2B5EF4-FFF2-40B4-BE49-F238E27FC236}">
                <a16:creationId xmlns:a16="http://schemas.microsoft.com/office/drawing/2014/main" id="{D4AAC232-E17E-7C4F-A814-C306152C97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6C2FA2-6207-CE41-99BC-1A062F89BF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6B2E34-D889-2543-8A57-C13169FFE288}" type="slidenum">
              <a:rPr lang="en-US" smtClean="0"/>
              <a:t>‹#›</a:t>
            </a:fld>
            <a:endParaRPr lang="en-US"/>
          </a:p>
        </p:txBody>
      </p:sp>
    </p:spTree>
    <p:extLst>
      <p:ext uri="{BB962C8B-B14F-4D97-AF65-F5344CB8AC3E}">
        <p14:creationId xmlns:p14="http://schemas.microsoft.com/office/powerpoint/2010/main" val="101491952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ismp-canada.org/medrec/5questions.htm"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6.png"/><Relationship Id="rId4" Type="http://schemas.openxmlformats.org/officeDocument/2006/relationships/hyperlink" Target="https://www.canada.ca/en/health-canada/services/drugs-health-products/medeffect-canada/adverse-reaction-reporting.html"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hyperlink" Target="http://health.canada.ca/en/health-canada/services/drugs-health-products/compliance-enforcement/problem-reporting/health-product-complaint-form-0317.html" TargetMode="External"/><Relationship Id="rId5" Type="http://schemas.openxmlformats.org/officeDocument/2006/relationships/hyperlink" Target="https://hpr-rps.hres.ca/static/content/form-formule.php" TargetMode="External"/><Relationship Id="rId4" Type="http://schemas.openxmlformats.org/officeDocument/2006/relationships/hyperlink" Target="https://www.canada.ca/en/health-canada/services/drugs-health-products/medeffect-canada/canada-vigilance-program.html"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canada.ca/en/health-canada/services/drugs-health-products/medeffect-canada/health-product-infowatch.html" TargetMode="External"/><Relationship Id="rId3" Type="http://schemas.openxmlformats.org/officeDocument/2006/relationships/hyperlink" Target="https://www.canada.ca/en/health-canada/services/drugs-health-products/medeffect-canada/adverse-reaction-database.html" TargetMode="External"/><Relationship Id="rId7" Type="http://schemas.openxmlformats.org/officeDocument/2006/relationships/hyperlink" Target="http://www.healthycanadians.gc.ca/recall-alert-rappel-avis/index-eng.php?cat=3"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hyperlink" Target="https://www.canada.ca/en/health-canada/services/drugs-health-products/medeffect-canada/safety-reviews.html" TargetMode="External"/><Relationship Id="rId5" Type="http://schemas.openxmlformats.org/officeDocument/2006/relationships/hyperlink" Target="https://www.canada.ca/en/health-canada/services/publications/drugs-health-products/annual-trends-adverse-reaction-case-reports-health-products-medical-device-problem-incidents.html" TargetMode="External"/><Relationship Id="rId10" Type="http://schemas.openxmlformats.org/officeDocument/2006/relationships/image" Target="../media/image7.png"/><Relationship Id="rId4" Type="http://schemas.openxmlformats.org/officeDocument/2006/relationships/hyperlink" Target="https://hpr-rps.hres.ca/mdi_landing.php" TargetMode="External"/><Relationship Id="rId9" Type="http://schemas.openxmlformats.org/officeDocument/2006/relationships/hyperlink" Target="https://hpr-rps.hres.ca/"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cvp-pcv.hc-sc.gc.ca/arq-rei/index-eng.jsp"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www.canada.ca/en/health-canada/services/drugs-health-products/medeffect-canada/adverse-reaction-database.html" TargetMode="Externa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hpr-rps.hres.ca/mdi_landing.php" TargetMode="Externa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hyperlink" Target="https://www.patientsafetyinstitute.ca/en/toolsResources/Member-Videos-and-Stories/Pages/Patient-Safety-Stories---Martha%27s-Story.asp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patientsafetyinstitute.ca/en/toolsResources/Vanessas-Law/Pages/default.aspx"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png"/><Relationship Id="rId4" Type="http://schemas.openxmlformats.org/officeDocument/2006/relationships/hyperlink" Target="mailto:patients@cpsi-icsp.ca"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canada.ca/en/health-canada/services/drugs-health-products/legislation-guidelines/protecting-canadians-unsafe-drugs-act-vanessa-law-amendments-food-drugs-act.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www.canada.ca/en/health-canada/services/drugs-health-products/medeffect-canada/adverse-reaction-reporting/mandatory-hospital-reporting/drugs-devices/guidance.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canada.ca/en/health-canada/services/drugs-health-products/medeffect-canada/adverse-reaction-reporting/mandatory-hospital-reporting/drugs-devices/guidance.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canada.ca/en/health-canada/services/drugs-health-products/medeffect-canada/adverse-reaction-reporting/mandatory-hospital-reporting/drugs-devices/guidance.html"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B2938F7-7AC0-45C2-B426-7A53FA306849}"/>
              </a:ext>
            </a:extLst>
          </p:cNvPr>
          <p:cNvSpPr txBox="1">
            <a:spLocks noGrp="1" noChangeArrowheads="1"/>
          </p:cNvSpPr>
          <p:nvPr>
            <p:ph type="title" idx="4294967295"/>
          </p:nvPr>
        </p:nvSpPr>
        <p:spPr bwMode="auto">
          <a:xfrm>
            <a:off x="1847850" y="1167412"/>
            <a:ext cx="8983060" cy="4245199"/>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457200" rtl="0" eaLnBrk="0" fontAlgn="base" hangingPunct="0">
              <a:spcBef>
                <a:spcPct val="0"/>
              </a:spcBef>
              <a:spcAft>
                <a:spcPct val="0"/>
              </a:spcAft>
              <a:defRPr sz="2800" b="1" kern="1200">
                <a:solidFill>
                  <a:srgbClr val="4F0D1E"/>
                </a:solidFill>
                <a:latin typeface="+mj-lt"/>
                <a:ea typeface="ＭＳ Ｐゴシック" pitchFamily="34" charset="-128"/>
                <a:cs typeface="ＭＳ Ｐゴシック" charset="0"/>
              </a:defRPr>
            </a:lvl1pPr>
            <a:lvl2pPr algn="l" defTabSz="457200" rtl="0" eaLnBrk="0" fontAlgn="base" hangingPunct="0">
              <a:spcBef>
                <a:spcPct val="0"/>
              </a:spcBef>
              <a:spcAft>
                <a:spcPct val="0"/>
              </a:spcAft>
              <a:defRPr sz="2800" b="1">
                <a:solidFill>
                  <a:srgbClr val="4F0D1E"/>
                </a:solidFill>
                <a:latin typeface="Arial" charset="0"/>
                <a:ea typeface="ＭＳ Ｐゴシック" pitchFamily="34" charset="-128"/>
                <a:cs typeface="ＭＳ Ｐゴシック" charset="0"/>
              </a:defRPr>
            </a:lvl2pPr>
            <a:lvl3pPr algn="l" defTabSz="457200" rtl="0" eaLnBrk="0" fontAlgn="base" hangingPunct="0">
              <a:spcBef>
                <a:spcPct val="0"/>
              </a:spcBef>
              <a:spcAft>
                <a:spcPct val="0"/>
              </a:spcAft>
              <a:defRPr sz="2800" b="1">
                <a:solidFill>
                  <a:srgbClr val="4F0D1E"/>
                </a:solidFill>
                <a:latin typeface="Arial" charset="0"/>
                <a:ea typeface="ＭＳ Ｐゴシック" pitchFamily="34" charset="-128"/>
                <a:cs typeface="ＭＳ Ｐゴシック" charset="0"/>
              </a:defRPr>
            </a:lvl3pPr>
            <a:lvl4pPr algn="l" defTabSz="457200" rtl="0" eaLnBrk="0" fontAlgn="base" hangingPunct="0">
              <a:spcBef>
                <a:spcPct val="0"/>
              </a:spcBef>
              <a:spcAft>
                <a:spcPct val="0"/>
              </a:spcAft>
              <a:defRPr sz="2800" b="1">
                <a:solidFill>
                  <a:srgbClr val="4F0D1E"/>
                </a:solidFill>
                <a:latin typeface="Arial" charset="0"/>
                <a:ea typeface="ＭＳ Ｐゴシック" pitchFamily="34" charset="-128"/>
                <a:cs typeface="ＭＳ Ｐゴシック" charset="0"/>
              </a:defRPr>
            </a:lvl4pPr>
            <a:lvl5pPr algn="l" defTabSz="457200" rtl="0" eaLnBrk="0" fontAlgn="base" hangingPunct="0">
              <a:spcBef>
                <a:spcPct val="0"/>
              </a:spcBef>
              <a:spcAft>
                <a:spcPct val="0"/>
              </a:spcAft>
              <a:defRPr sz="2800" b="1">
                <a:solidFill>
                  <a:srgbClr val="4F0D1E"/>
                </a:solidFill>
                <a:latin typeface="Arial" charset="0"/>
                <a:ea typeface="ＭＳ Ｐゴシック" pitchFamily="34" charset="-128"/>
                <a:cs typeface="ＭＳ Ｐゴシック" charset="0"/>
              </a:defRPr>
            </a:lvl5pPr>
            <a:lvl6pPr marL="457200" algn="l" defTabSz="457200" rtl="0" eaLnBrk="1" fontAlgn="base" hangingPunct="1">
              <a:spcBef>
                <a:spcPct val="0"/>
              </a:spcBef>
              <a:spcAft>
                <a:spcPct val="0"/>
              </a:spcAft>
              <a:defRPr sz="2800" b="1">
                <a:solidFill>
                  <a:srgbClr val="4F0D1E"/>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800" b="1">
                <a:solidFill>
                  <a:srgbClr val="4F0D1E"/>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800" b="1">
                <a:solidFill>
                  <a:srgbClr val="4F0D1E"/>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800" b="1">
                <a:solidFill>
                  <a:srgbClr val="4F0D1E"/>
                </a:solidFill>
                <a:latin typeface="Arial" charset="0"/>
                <a:ea typeface="ＭＳ Ｐゴシック" charset="0"/>
                <a:cs typeface="ＭＳ Ｐゴシック"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CA" sz="2800" b="1" i="0" u="none" strike="noStrike" kern="1200" cap="none" spc="0" normalizeH="0" baseline="0" noProof="0" dirty="0">
                <a:ln>
                  <a:noFill/>
                </a:ln>
                <a:solidFill>
                  <a:srgbClr val="4F0D1E"/>
                </a:solidFill>
                <a:effectLst/>
                <a:uLnTx/>
                <a:uFillTx/>
                <a:latin typeface="Arial"/>
                <a:ea typeface="ＭＳ Ｐゴシック" pitchFamily="34" charset="-128"/>
                <a:cs typeface="Arial"/>
              </a:rPr>
              <a:t>Vanessa’s Law</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CA" sz="2800" b="1" i="1" u="none" strike="noStrike" kern="1200" cap="none" spc="0" normalizeH="0" baseline="0" noProof="0" dirty="0">
                <a:ln>
                  <a:noFill/>
                </a:ln>
                <a:solidFill>
                  <a:srgbClr val="4F0D1E"/>
                </a:solidFill>
                <a:effectLst/>
                <a:uLnTx/>
                <a:uFillTx/>
                <a:latin typeface="Arial"/>
                <a:ea typeface="ＭＳ Ｐゴシック" pitchFamily="34" charset="-128"/>
                <a:cs typeface="Arial"/>
              </a:rPr>
              <a:t>Protecting Canadians from Unsafe Drugs Act </a:t>
            </a: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CA" sz="2800" b="1" i="0" u="none" strike="noStrike" kern="1200" cap="none" spc="0" normalizeH="0" baseline="0" noProof="0" dirty="0">
              <a:ln>
                <a:noFill/>
              </a:ln>
              <a:solidFill>
                <a:srgbClr val="4F0D1E"/>
              </a:solidFill>
              <a:effectLst/>
              <a:uLnTx/>
              <a:uFillTx/>
              <a:latin typeface="Arial"/>
              <a:ea typeface="ＭＳ Ｐゴシック" pitchFamily="34" charset="-128"/>
              <a:cs typeface="Arial"/>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CA" altLang="en-US" sz="2800" b="1" i="0" u="none" strike="noStrike" kern="1200" cap="none" spc="0" normalizeH="0" baseline="0" noProof="0" dirty="0">
                <a:ln>
                  <a:noFill/>
                </a:ln>
                <a:solidFill>
                  <a:srgbClr val="1B416F"/>
                </a:solidFill>
                <a:effectLst/>
                <a:uLnTx/>
                <a:uFillTx/>
                <a:latin typeface="Arial"/>
                <a:ea typeface="ＭＳ Ｐゴシック"/>
                <a:cs typeface="Arial"/>
              </a:rPr>
              <a:t>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CA" altLang="en-US" sz="2800" b="1" i="0" u="none" strike="noStrike" kern="1200" cap="none" spc="0" normalizeH="0" baseline="0" noProof="0" dirty="0">
                <a:ln>
                  <a:noFill/>
                </a:ln>
                <a:solidFill>
                  <a:srgbClr val="1B416F"/>
                </a:solidFill>
                <a:effectLst/>
                <a:uLnTx/>
                <a:uFillTx/>
                <a:latin typeface="Arial"/>
                <a:ea typeface="ＭＳ Ｐゴシック"/>
                <a:cs typeface="Arial"/>
              </a:rPr>
              <a:t>Serious Adverse Drug Reaction </a:t>
            </a:r>
            <a:br>
              <a:rPr kumimoji="0" lang="en-CA" altLang="en-US" sz="2800" b="1" i="0" u="none" strike="noStrike" kern="1200" cap="none" spc="0" normalizeH="0" baseline="0" noProof="0" dirty="0">
                <a:ln>
                  <a:noFill/>
                </a:ln>
                <a:solidFill>
                  <a:srgbClr val="1B416F"/>
                </a:solidFill>
                <a:effectLst/>
                <a:uLnTx/>
                <a:uFillTx/>
                <a:latin typeface="Arial"/>
                <a:ea typeface="ＭＳ Ｐゴシック"/>
                <a:cs typeface="Arial"/>
              </a:rPr>
            </a:br>
            <a:r>
              <a:rPr kumimoji="0" lang="en-CA" altLang="en-US" sz="2800" b="1" i="0" u="none" strike="noStrike" kern="1200" cap="none" spc="0" normalizeH="0" baseline="0" noProof="0" dirty="0">
                <a:ln>
                  <a:noFill/>
                </a:ln>
                <a:solidFill>
                  <a:srgbClr val="1B416F"/>
                </a:solidFill>
                <a:effectLst/>
                <a:uLnTx/>
                <a:uFillTx/>
                <a:latin typeface="Arial"/>
                <a:ea typeface="ＭＳ Ｐゴシック"/>
                <a:cs typeface="Arial"/>
              </a:rPr>
              <a:t>and Medical Device Incident </a:t>
            </a:r>
            <a:br>
              <a:rPr kumimoji="0" lang="en-CA" altLang="en-US" sz="2800" b="1" i="0" u="none" strike="noStrike" kern="1200" cap="none" spc="0" normalizeH="0" baseline="0" noProof="0" dirty="0">
                <a:ln>
                  <a:noFill/>
                </a:ln>
                <a:solidFill>
                  <a:srgbClr val="1B416F"/>
                </a:solidFill>
                <a:effectLst/>
                <a:uLnTx/>
                <a:uFillTx/>
                <a:latin typeface="Arial"/>
                <a:ea typeface="ＭＳ Ｐゴシック"/>
                <a:cs typeface="Arial"/>
              </a:rPr>
            </a:br>
            <a:r>
              <a:rPr kumimoji="0" lang="en-CA" altLang="en-US" sz="2800" b="1" i="0" u="none" strike="noStrike" kern="1200" cap="none" spc="0" normalizeH="0" baseline="0" noProof="0" dirty="0">
                <a:ln>
                  <a:noFill/>
                </a:ln>
                <a:solidFill>
                  <a:srgbClr val="1B416F"/>
                </a:solidFill>
                <a:effectLst/>
                <a:uLnTx/>
                <a:uFillTx/>
                <a:latin typeface="Arial"/>
                <a:ea typeface="ＭＳ Ｐゴシック"/>
                <a:cs typeface="Arial"/>
              </a:rPr>
              <a:t>Reporting </a:t>
            </a: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CA" altLang="en-US" sz="2800" b="1" i="0" u="none" strike="noStrike" kern="1200" cap="none" spc="0" normalizeH="0" baseline="0" noProof="0" dirty="0">
              <a:ln>
                <a:noFill/>
              </a:ln>
              <a:solidFill>
                <a:srgbClr val="1B416F"/>
              </a:solidFill>
              <a:effectLst/>
              <a:uLnTx/>
              <a:uFillTx/>
              <a:latin typeface="Arial"/>
              <a:ea typeface="ＭＳ Ｐゴシック"/>
              <a:cs typeface="Arial"/>
            </a:endParaRPr>
          </a:p>
          <a:p>
            <a:pPr marL="0" marR="0" lvl="0" indent="0" algn="ctr" defTabSz="457200" rtl="0" eaLnBrk="0" fontAlgn="base" latinLnBrk="0" hangingPunct="0">
              <a:lnSpc>
                <a:spcPct val="100000"/>
              </a:lnSpc>
              <a:spcBef>
                <a:spcPct val="0"/>
              </a:spcBef>
              <a:spcAft>
                <a:spcPct val="0"/>
              </a:spcAft>
              <a:buClrTx/>
              <a:buSzTx/>
              <a:buFontTx/>
              <a:buNone/>
              <a:tabLst/>
              <a:defRPr/>
            </a:pPr>
            <a:br>
              <a:rPr kumimoji="0" lang="en-CA" altLang="en-US" sz="2800" b="1" i="0" u="none" strike="noStrike" kern="1200" cap="none" spc="0" normalizeH="0" baseline="0" noProof="0" dirty="0">
                <a:ln>
                  <a:noFill/>
                </a:ln>
                <a:solidFill>
                  <a:srgbClr val="4F0D1E"/>
                </a:solidFill>
                <a:effectLst/>
                <a:uLnTx/>
                <a:uFillTx/>
                <a:latin typeface="Arial" panose="020B0604020202020204" pitchFamily="34" charset="0"/>
                <a:ea typeface="ＭＳ Ｐゴシック" pitchFamily="34" charset="-128"/>
                <a:cs typeface="Arial" panose="020B0604020202020204" pitchFamily="34" charset="0"/>
              </a:rPr>
            </a:br>
            <a:endParaRPr kumimoji="0" lang="en-CA" altLang="en-US" sz="2800" b="1" i="0" u="none" strike="noStrike" kern="1200" cap="none" spc="0" normalizeH="0" baseline="0" noProof="0" dirty="0">
              <a:ln>
                <a:noFill/>
              </a:ln>
              <a:solidFill>
                <a:srgbClr val="4F0D1E"/>
              </a:solidFill>
              <a:effectLst/>
              <a:uLnTx/>
              <a:uFillTx/>
              <a:latin typeface="Arial" panose="020B0604020202020204" pitchFamily="34" charset="0"/>
              <a:ea typeface="ＭＳ Ｐゴシック" pitchFamily="34" charset="-128"/>
              <a:cs typeface="Arial" panose="020B0604020202020204" pitchFamily="34" charset="0"/>
            </a:endParaRPr>
          </a:p>
        </p:txBody>
      </p:sp>
      <p:pic>
        <p:nvPicPr>
          <p:cNvPr id="4" name="Picture 3" descr="Brandmark of Patients for Patient Safety Canada">
            <a:extLst>
              <a:ext uri="{FF2B5EF4-FFF2-40B4-BE49-F238E27FC236}">
                <a16:creationId xmlns:a16="http://schemas.microsoft.com/office/drawing/2014/main" id="{FD0B7DF4-4421-46B5-BC21-D5982A7F70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0324" y="4544884"/>
            <a:ext cx="3643118" cy="195270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3E2E47-2979-485C-9A14-42EE2373C910}"/>
              </a:ext>
            </a:extLst>
          </p:cNvPr>
          <p:cNvSpPr>
            <a:spLocks noGrp="1"/>
          </p:cNvSpPr>
          <p:nvPr>
            <p:ph type="title"/>
          </p:nvPr>
        </p:nvSpPr>
        <p:spPr>
          <a:xfrm>
            <a:off x="838200" y="412481"/>
            <a:ext cx="10515600" cy="1325563"/>
          </a:xfrm>
        </p:spPr>
        <p:txBody>
          <a:bodyPr anchor="t">
            <a:normAutofit/>
          </a:bodyPr>
          <a:lstStyle/>
          <a:p>
            <a:r>
              <a:rPr lang="en-CA" dirty="0"/>
              <a:t>Tips for Recognizing Harm from a Drug or Device</a:t>
            </a:r>
          </a:p>
        </p:txBody>
      </p:sp>
      <p:sp>
        <p:nvSpPr>
          <p:cNvPr id="5" name="Content Placeholder 4">
            <a:extLst>
              <a:ext uri="{FF2B5EF4-FFF2-40B4-BE49-F238E27FC236}">
                <a16:creationId xmlns:a16="http://schemas.microsoft.com/office/drawing/2014/main" id="{AA48FBB6-00CD-4CED-817E-66D8B8F61F7A}"/>
              </a:ext>
            </a:extLst>
          </p:cNvPr>
          <p:cNvSpPr>
            <a:spLocks noGrp="1"/>
          </p:cNvSpPr>
          <p:nvPr>
            <p:ph idx="1"/>
          </p:nvPr>
        </p:nvSpPr>
        <p:spPr>
          <a:xfrm>
            <a:off x="838200" y="1105407"/>
            <a:ext cx="10515600" cy="5450158"/>
          </a:xfrm>
        </p:spPr>
        <p:txBody>
          <a:bodyPr>
            <a:normAutofit/>
          </a:bodyPr>
          <a:lstStyle/>
          <a:p>
            <a:pPr marL="352425" indent="-352425">
              <a:lnSpc>
                <a:spcPct val="100000"/>
              </a:lnSpc>
              <a:spcBef>
                <a:spcPts val="600"/>
              </a:spcBef>
              <a:spcAft>
                <a:spcPts val="600"/>
              </a:spcAft>
            </a:pPr>
            <a:r>
              <a:rPr lang="en-CA" dirty="0">
                <a:solidFill>
                  <a:schemeClr val="tx1"/>
                </a:solidFill>
              </a:rPr>
              <a:t>Harm from a drug or from a medical device can be mistaken for a symptom of a disease.</a:t>
            </a:r>
          </a:p>
          <a:p>
            <a:pPr marL="352425" indent="-352425">
              <a:lnSpc>
                <a:spcPct val="100000"/>
              </a:lnSpc>
              <a:spcBef>
                <a:spcPts val="600"/>
              </a:spcBef>
              <a:spcAft>
                <a:spcPts val="600"/>
              </a:spcAft>
            </a:pPr>
            <a:r>
              <a:rPr lang="en-CA" dirty="0">
                <a:solidFill>
                  <a:schemeClr val="tx1"/>
                </a:solidFill>
              </a:rPr>
              <a:t>Awareness and conversation with health care providers are key components in identifying a serious adverse drug reaction or medical device incident.</a:t>
            </a:r>
          </a:p>
          <a:p>
            <a:pPr marL="352425" indent="-352425">
              <a:lnSpc>
                <a:spcPct val="100000"/>
              </a:lnSpc>
              <a:spcBef>
                <a:spcPts val="600"/>
              </a:spcBef>
              <a:spcAft>
                <a:spcPts val="600"/>
              </a:spcAft>
            </a:pPr>
            <a:r>
              <a:rPr lang="en-CA" dirty="0"/>
              <a:t>Consider a serious adverse drug reaction or medical device incident if there is</a:t>
            </a:r>
            <a:r>
              <a:rPr lang="en-CA" sz="2000" dirty="0">
                <a:solidFill>
                  <a:schemeClr val="tx1"/>
                </a:solidFill>
              </a:rPr>
              <a:t>: </a:t>
            </a:r>
          </a:p>
          <a:p>
            <a:pPr marL="1123950" lvl="2" indent="-271463">
              <a:lnSpc>
                <a:spcPct val="100000"/>
              </a:lnSpc>
              <a:spcBef>
                <a:spcPts val="300"/>
              </a:spcBef>
              <a:spcAft>
                <a:spcPts val="600"/>
              </a:spcAft>
              <a:buSzPct val="75000"/>
              <a:buFont typeface="Wingdings" charset="2"/>
              <a:buChar char="§"/>
            </a:pPr>
            <a:r>
              <a:rPr lang="en-CA" sz="1800" dirty="0">
                <a:solidFill>
                  <a:schemeClr val="tx1"/>
                </a:solidFill>
              </a:rPr>
              <a:t>a new health problem or unexpected change in health</a:t>
            </a:r>
          </a:p>
          <a:p>
            <a:pPr marL="1123950" lvl="2" indent="-271463">
              <a:lnSpc>
                <a:spcPct val="100000"/>
              </a:lnSpc>
              <a:spcBef>
                <a:spcPts val="300"/>
              </a:spcBef>
              <a:spcAft>
                <a:spcPts val="600"/>
              </a:spcAft>
              <a:buSzPct val="75000"/>
              <a:buFont typeface="Wingdings" charset="2"/>
              <a:buChar char="§"/>
            </a:pPr>
            <a:r>
              <a:rPr lang="en-CA" sz="1800" dirty="0"/>
              <a:t>a sudden need for treatments, procedures or surgeries</a:t>
            </a:r>
          </a:p>
          <a:p>
            <a:pPr marL="1123950" lvl="2" indent="-271463">
              <a:lnSpc>
                <a:spcPct val="100000"/>
              </a:lnSpc>
              <a:spcBef>
                <a:spcPts val="300"/>
              </a:spcBef>
              <a:spcAft>
                <a:spcPts val="600"/>
              </a:spcAft>
              <a:buSzPct val="75000"/>
              <a:buFont typeface="Wingdings" charset="2"/>
              <a:buChar char="§"/>
            </a:pPr>
            <a:r>
              <a:rPr lang="en-CA" sz="1800" dirty="0">
                <a:solidFill>
                  <a:schemeClr val="tx1"/>
                </a:solidFill>
              </a:rPr>
              <a:t>a sudden need for a rescue drug or antidote (e.g., naloxone, epinephrine, glucagon)  </a:t>
            </a:r>
          </a:p>
          <a:p>
            <a:pPr marL="1123950" lvl="2" indent="-271463">
              <a:lnSpc>
                <a:spcPct val="100000"/>
              </a:lnSpc>
              <a:spcBef>
                <a:spcPts val="300"/>
              </a:spcBef>
              <a:spcAft>
                <a:spcPts val="600"/>
              </a:spcAft>
              <a:buSzPct val="75000"/>
              <a:buFont typeface="Wingdings" charset="2"/>
              <a:buChar char="§"/>
            </a:pPr>
            <a:r>
              <a:rPr lang="en-CA" sz="1800" dirty="0">
                <a:ea typeface="ＭＳ Ｐゴシック" pitchFamily="34" charset="-128"/>
              </a:rPr>
              <a:t>a sudden need to change treatment (e.g., stop a drug or device)</a:t>
            </a:r>
          </a:p>
          <a:p>
            <a:pPr marL="361950" indent="-361950">
              <a:lnSpc>
                <a:spcPct val="100000"/>
              </a:lnSpc>
              <a:spcBef>
                <a:spcPts val="600"/>
              </a:spcBef>
              <a:spcAft>
                <a:spcPts val="600"/>
              </a:spcAft>
              <a:buFont typeface="Arial" charset="0"/>
              <a:buChar char="•"/>
            </a:pPr>
            <a:r>
              <a:rPr lang="en-CA" dirty="0">
                <a:solidFill>
                  <a:schemeClr val="tx1"/>
                </a:solidFill>
              </a:rPr>
              <a:t>A serious adverse drug reaction or medical device incident can occur shortly after beginning treatment or much later</a:t>
            </a:r>
          </a:p>
        </p:txBody>
      </p:sp>
    </p:spTree>
    <p:extLst>
      <p:ext uri="{BB962C8B-B14F-4D97-AF65-F5344CB8AC3E}">
        <p14:creationId xmlns:p14="http://schemas.microsoft.com/office/powerpoint/2010/main" val="70581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122E0D-176F-4458-9A6F-E3A29B7A94D7}"/>
              </a:ext>
            </a:extLst>
          </p:cNvPr>
          <p:cNvSpPr>
            <a:spLocks noGrp="1"/>
          </p:cNvSpPr>
          <p:nvPr>
            <p:ph type="title"/>
          </p:nvPr>
        </p:nvSpPr>
        <p:spPr/>
        <p:txBody>
          <a:bodyPr anchor="t"/>
          <a:lstStyle/>
          <a:p>
            <a:r>
              <a:rPr lang="en-CA" sz="2800" dirty="0"/>
              <a:t>We All Have a Role in Safety</a:t>
            </a:r>
          </a:p>
        </p:txBody>
      </p:sp>
      <p:grpSp>
        <p:nvGrpSpPr>
          <p:cNvPr id="4" name="Group 3" descr="Diagram showing that We All Have a Role in Safety, indicating the following key partners:&#10;- Health Care Organizations&#10;- Patients and Consumers&#10;- Federal and Provincial Governments&#10;- Health Care Providers&#10;- International Monitoring Organizations&#10;- Media&#10;- Health Care Provider Educators&#10;- Health Care Product Manufacturers">
            <a:extLst>
              <a:ext uri="{FF2B5EF4-FFF2-40B4-BE49-F238E27FC236}">
                <a16:creationId xmlns:a16="http://schemas.microsoft.com/office/drawing/2014/main" id="{14CCEFF3-D1BC-A61F-1998-1FB9D9C35A0A}"/>
              </a:ext>
            </a:extLst>
          </p:cNvPr>
          <p:cNvGrpSpPr/>
          <p:nvPr/>
        </p:nvGrpSpPr>
        <p:grpSpPr>
          <a:xfrm>
            <a:off x="2029373" y="1034520"/>
            <a:ext cx="8133253" cy="5251287"/>
            <a:chOff x="2029373" y="1034520"/>
            <a:chExt cx="8133253" cy="5251287"/>
          </a:xfrm>
        </p:grpSpPr>
        <p:grpSp>
          <p:nvGrpSpPr>
            <p:cNvPr id="35" name="Group 34">
              <a:extLst>
                <a:ext uri="{FF2B5EF4-FFF2-40B4-BE49-F238E27FC236}">
                  <a16:creationId xmlns:a16="http://schemas.microsoft.com/office/drawing/2014/main" id="{26D4BA8E-5E3A-4449-96B3-D35BE786DB7E}"/>
                </a:ext>
              </a:extLst>
            </p:cNvPr>
            <p:cNvGrpSpPr/>
            <p:nvPr/>
          </p:nvGrpSpPr>
          <p:grpSpPr>
            <a:xfrm>
              <a:off x="2029373" y="1034520"/>
              <a:ext cx="8133253" cy="5251287"/>
              <a:chOff x="2510578" y="1019414"/>
              <a:chExt cx="8133253" cy="5251287"/>
            </a:xfrm>
          </p:grpSpPr>
          <p:sp>
            <p:nvSpPr>
              <p:cNvPr id="9" name="Freeform: Shape 8">
                <a:extLst>
                  <a:ext uri="{FF2B5EF4-FFF2-40B4-BE49-F238E27FC236}">
                    <a16:creationId xmlns:a16="http://schemas.microsoft.com/office/drawing/2014/main" id="{45B682B4-00F4-45B8-BDB5-1FF712488F27}"/>
                  </a:ext>
                </a:extLst>
              </p:cNvPr>
              <p:cNvSpPr/>
              <p:nvPr/>
            </p:nvSpPr>
            <p:spPr>
              <a:xfrm rot="16200000">
                <a:off x="2618578" y="2665738"/>
                <a:ext cx="1728000" cy="1944000"/>
              </a:xfrm>
              <a:custGeom>
                <a:avLst/>
                <a:gdLst>
                  <a:gd name="connsiteX0" fmla="*/ 0 w 1298338"/>
                  <a:gd name="connsiteY0" fmla="*/ 564777 h 1129554"/>
                  <a:gd name="connsiteX1" fmla="*/ 282389 w 1298338"/>
                  <a:gd name="connsiteY1" fmla="*/ 0 h 1129554"/>
                  <a:gd name="connsiteX2" fmla="*/ 1015950 w 1298338"/>
                  <a:gd name="connsiteY2" fmla="*/ 0 h 1129554"/>
                  <a:gd name="connsiteX3" fmla="*/ 1298338 w 1298338"/>
                  <a:gd name="connsiteY3" fmla="*/ 564777 h 1129554"/>
                  <a:gd name="connsiteX4" fmla="*/ 1015950 w 1298338"/>
                  <a:gd name="connsiteY4" fmla="*/ 1129554 h 1129554"/>
                  <a:gd name="connsiteX5" fmla="*/ 282389 w 1298338"/>
                  <a:gd name="connsiteY5" fmla="*/ 1129554 h 1129554"/>
                  <a:gd name="connsiteX6" fmla="*/ 0 w 1298338"/>
                  <a:gd name="connsiteY6" fmla="*/ 564777 h 112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8338" h="1129554">
                    <a:moveTo>
                      <a:pt x="649169" y="0"/>
                    </a:moveTo>
                    <a:lnTo>
                      <a:pt x="1298338" y="245678"/>
                    </a:lnTo>
                    <a:lnTo>
                      <a:pt x="1298338" y="883876"/>
                    </a:lnTo>
                    <a:lnTo>
                      <a:pt x="649169" y="1129554"/>
                    </a:lnTo>
                    <a:lnTo>
                      <a:pt x="0" y="883876"/>
                    </a:lnTo>
                    <a:lnTo>
                      <a:pt x="0" y="245678"/>
                    </a:lnTo>
                    <a:lnTo>
                      <a:pt x="649169" y="0"/>
                    </a:lnTo>
                    <a:close/>
                  </a:path>
                </a:pathLst>
              </a:custGeom>
              <a:ln>
                <a:noFill/>
              </a:ln>
            </p:spPr>
            <p:style>
              <a:lnRef idx="1">
                <a:schemeClr val="accent4"/>
              </a:lnRef>
              <a:fillRef idx="2">
                <a:schemeClr val="accent4"/>
              </a:fillRef>
              <a:effectRef idx="1">
                <a:schemeClr val="accent4"/>
              </a:effectRef>
              <a:fontRef idx="minor">
                <a:schemeClr val="dk1"/>
              </a:fontRef>
            </p:style>
            <p:txBody>
              <a:bodyPr spcFirstLastPara="0" vert="vert" wrap="square" lIns="36000" tIns="36000" rIns="36000" bIns="36000" numCol="1" spcCol="1270" anchor="ctr" anchorCtr="0">
                <a:noAutofit/>
              </a:bodyPr>
              <a:lstStyle/>
              <a:p>
                <a:pPr marL="0" marR="0" lvl="0" indent="0" algn="ctr" defTabSz="400050" rtl="0" eaLnBrk="1" fontAlgn="auto" latinLnBrk="0" hangingPunct="1">
                  <a:lnSpc>
                    <a:spcPct val="90000"/>
                  </a:lnSpc>
                  <a:spcBef>
                    <a:spcPts val="600"/>
                  </a:spcBef>
                  <a:spcAft>
                    <a:spcPts val="0"/>
                  </a:spcAft>
                  <a:buClrTx/>
                  <a:buSzTx/>
                  <a:buFontTx/>
                  <a:buNone/>
                  <a:tabLst/>
                  <a:defRPr/>
                </a:pPr>
                <a:r>
                  <a:rPr kumimoji="0" lang="en-CA" sz="1700" b="0" i="0" u="none" strike="noStrike" kern="1200" cap="none" spc="0" normalizeH="0" baseline="0" noProof="0" dirty="0">
                    <a:ln>
                      <a:noFill/>
                    </a:ln>
                    <a:solidFill>
                      <a:prstClr val="black"/>
                    </a:solidFill>
                    <a:effectLst/>
                    <a:uLnTx/>
                    <a:uFillTx/>
                    <a:latin typeface="Calibri" panose="020F0502020204030204"/>
                    <a:ea typeface="+mn-ea"/>
                    <a:cs typeface="+mn-cs"/>
                  </a:rPr>
                  <a:t>Federal and Provincial Governments</a:t>
                </a:r>
              </a:p>
            </p:txBody>
          </p:sp>
          <p:sp>
            <p:nvSpPr>
              <p:cNvPr id="11" name="Freeform: Shape 10">
                <a:extLst>
                  <a:ext uri="{FF2B5EF4-FFF2-40B4-BE49-F238E27FC236}">
                    <a16:creationId xmlns:a16="http://schemas.microsoft.com/office/drawing/2014/main" id="{CB91660E-4B81-417B-9DDF-E33186FA9715}"/>
                  </a:ext>
                </a:extLst>
              </p:cNvPr>
              <p:cNvSpPr/>
              <p:nvPr/>
            </p:nvSpPr>
            <p:spPr>
              <a:xfrm rot="16200000">
                <a:off x="7273755" y="3567198"/>
                <a:ext cx="1728000" cy="1944000"/>
              </a:xfrm>
              <a:custGeom>
                <a:avLst/>
                <a:gdLst>
                  <a:gd name="connsiteX0" fmla="*/ 0 w 1298338"/>
                  <a:gd name="connsiteY0" fmla="*/ 564777 h 1129554"/>
                  <a:gd name="connsiteX1" fmla="*/ 282389 w 1298338"/>
                  <a:gd name="connsiteY1" fmla="*/ 0 h 1129554"/>
                  <a:gd name="connsiteX2" fmla="*/ 1015950 w 1298338"/>
                  <a:gd name="connsiteY2" fmla="*/ 0 h 1129554"/>
                  <a:gd name="connsiteX3" fmla="*/ 1298338 w 1298338"/>
                  <a:gd name="connsiteY3" fmla="*/ 564777 h 1129554"/>
                  <a:gd name="connsiteX4" fmla="*/ 1015950 w 1298338"/>
                  <a:gd name="connsiteY4" fmla="*/ 1129554 h 1129554"/>
                  <a:gd name="connsiteX5" fmla="*/ 282389 w 1298338"/>
                  <a:gd name="connsiteY5" fmla="*/ 1129554 h 1129554"/>
                  <a:gd name="connsiteX6" fmla="*/ 0 w 1298338"/>
                  <a:gd name="connsiteY6" fmla="*/ 564777 h 112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8338" h="1129554">
                    <a:moveTo>
                      <a:pt x="649169" y="0"/>
                    </a:moveTo>
                    <a:lnTo>
                      <a:pt x="1298338" y="245678"/>
                    </a:lnTo>
                    <a:lnTo>
                      <a:pt x="1298338" y="883876"/>
                    </a:lnTo>
                    <a:lnTo>
                      <a:pt x="649169" y="1129554"/>
                    </a:lnTo>
                    <a:lnTo>
                      <a:pt x="0" y="883876"/>
                    </a:lnTo>
                    <a:lnTo>
                      <a:pt x="0" y="245678"/>
                    </a:lnTo>
                    <a:lnTo>
                      <a:pt x="649169" y="0"/>
                    </a:lnTo>
                    <a:close/>
                  </a:path>
                </a:pathLst>
              </a:custGeom>
              <a:solidFill>
                <a:srgbClr val="FF0000"/>
              </a:solidFill>
              <a:ln>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vert" wrap="square" lIns="36000" tIns="36000" rIns="36000" bIns="36000" numCol="1" spcCol="1270" anchor="ctr" anchorCtr="0">
                <a:noAutofit/>
              </a:bodyPr>
              <a:lstStyle/>
              <a:p>
                <a:pPr marL="0" marR="0" lvl="0" indent="0" algn="ctr" defTabSz="977900" rtl="0" eaLnBrk="1" fontAlgn="auto" latinLnBrk="0" hangingPunct="1">
                  <a:lnSpc>
                    <a:spcPct val="90000"/>
                  </a:lnSpc>
                  <a:spcBef>
                    <a:spcPts val="600"/>
                  </a:spcBef>
                  <a:spcAft>
                    <a:spcPts val="0"/>
                  </a:spcAft>
                  <a:buClrTx/>
                  <a:buSzTx/>
                  <a:buFontTx/>
                  <a:buNone/>
                  <a:tabLst/>
                  <a:defRPr/>
                </a:pPr>
                <a:r>
                  <a:rPr kumimoji="0" lang="en-CA" sz="1700" b="0" i="0" u="none" strike="noStrike" kern="1200" cap="none" spc="0" normalizeH="0" baseline="0" noProof="0" dirty="0">
                    <a:ln>
                      <a:noFill/>
                    </a:ln>
                    <a:solidFill>
                      <a:prstClr val="white"/>
                    </a:solidFill>
                    <a:effectLst/>
                    <a:uLnTx/>
                    <a:uFillTx/>
                    <a:latin typeface="Calibri" panose="020F0502020204030204"/>
                    <a:ea typeface="+mn-ea"/>
                    <a:cs typeface="+mn-cs"/>
                  </a:rPr>
                  <a:t>Media</a:t>
                </a:r>
              </a:p>
            </p:txBody>
          </p:sp>
          <p:sp>
            <p:nvSpPr>
              <p:cNvPr id="12" name="Freeform: Shape 11">
                <a:extLst>
                  <a:ext uri="{FF2B5EF4-FFF2-40B4-BE49-F238E27FC236}">
                    <a16:creationId xmlns:a16="http://schemas.microsoft.com/office/drawing/2014/main" id="{C7F58F33-9468-4B77-A811-5AB0B761BD91}"/>
                  </a:ext>
                </a:extLst>
              </p:cNvPr>
              <p:cNvSpPr/>
              <p:nvPr/>
            </p:nvSpPr>
            <p:spPr>
              <a:xfrm rot="16200000">
                <a:off x="4177920" y="3567351"/>
                <a:ext cx="1727400" cy="1944000"/>
              </a:xfrm>
              <a:custGeom>
                <a:avLst/>
                <a:gdLst>
                  <a:gd name="connsiteX0" fmla="*/ 0 w 1298338"/>
                  <a:gd name="connsiteY0" fmla="*/ 564777 h 1129554"/>
                  <a:gd name="connsiteX1" fmla="*/ 282389 w 1298338"/>
                  <a:gd name="connsiteY1" fmla="*/ 0 h 1129554"/>
                  <a:gd name="connsiteX2" fmla="*/ 1015950 w 1298338"/>
                  <a:gd name="connsiteY2" fmla="*/ 0 h 1129554"/>
                  <a:gd name="connsiteX3" fmla="*/ 1298338 w 1298338"/>
                  <a:gd name="connsiteY3" fmla="*/ 564777 h 1129554"/>
                  <a:gd name="connsiteX4" fmla="*/ 1015950 w 1298338"/>
                  <a:gd name="connsiteY4" fmla="*/ 1129554 h 1129554"/>
                  <a:gd name="connsiteX5" fmla="*/ 282389 w 1298338"/>
                  <a:gd name="connsiteY5" fmla="*/ 1129554 h 1129554"/>
                  <a:gd name="connsiteX6" fmla="*/ 0 w 1298338"/>
                  <a:gd name="connsiteY6" fmla="*/ 564777 h 112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8338" h="1129554">
                    <a:moveTo>
                      <a:pt x="649169" y="0"/>
                    </a:moveTo>
                    <a:lnTo>
                      <a:pt x="1298338" y="245678"/>
                    </a:lnTo>
                    <a:lnTo>
                      <a:pt x="1298338" y="883876"/>
                    </a:lnTo>
                    <a:lnTo>
                      <a:pt x="649169" y="1129554"/>
                    </a:lnTo>
                    <a:lnTo>
                      <a:pt x="0" y="883876"/>
                    </a:lnTo>
                    <a:lnTo>
                      <a:pt x="0" y="245678"/>
                    </a:lnTo>
                    <a:lnTo>
                      <a:pt x="649169" y="0"/>
                    </a:lnTo>
                    <a:close/>
                  </a:path>
                </a:pathLst>
              </a:custGeom>
              <a:solidFill>
                <a:srgbClr val="2C950F"/>
              </a:solidFill>
              <a:ln>
                <a:noFill/>
              </a:ln>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vert" wrap="square" lIns="36000" tIns="36000" rIns="36000" bIns="36000" numCol="1" spcCol="1270" anchor="ctr" anchorCtr="0">
                <a:noAutofit/>
              </a:bodyPr>
              <a:lstStyle/>
              <a:p>
                <a:pPr marL="0" marR="0" lvl="0" indent="0" algn="ctr" defTabSz="400050" rtl="0" eaLnBrk="1" fontAlgn="auto" latinLnBrk="0" hangingPunct="1">
                  <a:lnSpc>
                    <a:spcPct val="90000"/>
                  </a:lnSpc>
                  <a:spcBef>
                    <a:spcPts val="600"/>
                  </a:spcBef>
                  <a:spcAft>
                    <a:spcPts val="0"/>
                  </a:spcAft>
                  <a:buClrTx/>
                  <a:buSzTx/>
                  <a:buFontTx/>
                  <a:buNone/>
                  <a:tabLst/>
                  <a:defRPr/>
                </a:pPr>
                <a:r>
                  <a:rPr kumimoji="0" lang="en-CA" sz="1700" b="0" i="0" u="none" strike="noStrike" kern="1200" cap="none" spc="0" normalizeH="0" baseline="0" noProof="0" dirty="0">
                    <a:ln>
                      <a:noFill/>
                    </a:ln>
                    <a:solidFill>
                      <a:prstClr val="white"/>
                    </a:solidFill>
                    <a:effectLst/>
                    <a:uLnTx/>
                    <a:uFillTx/>
                    <a:latin typeface="Calibri" panose="020F0502020204030204"/>
                    <a:ea typeface="+mn-ea"/>
                    <a:cs typeface="+mn-cs"/>
                  </a:rPr>
                  <a:t>Health Care </a:t>
                </a:r>
                <a:br>
                  <a:rPr kumimoji="0" lang="en-CA" sz="17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CA" sz="1700" b="0" i="0" u="none" strike="noStrike" kern="1200" cap="none" spc="0" normalizeH="0" baseline="0" noProof="0" dirty="0">
                    <a:ln>
                      <a:noFill/>
                    </a:ln>
                    <a:solidFill>
                      <a:prstClr val="white"/>
                    </a:solidFill>
                    <a:effectLst/>
                    <a:uLnTx/>
                    <a:uFillTx/>
                    <a:latin typeface="Calibri" panose="020F0502020204030204"/>
                    <a:ea typeface="+mn-ea"/>
                    <a:cs typeface="+mn-cs"/>
                  </a:rPr>
                  <a:t>Providers</a:t>
                </a:r>
                <a:endParaRPr kumimoji="0" lang="en-CA" sz="1700" b="0" i="0" u="none" strike="sng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A9BFCB4F-17FF-4F54-957C-290ED494583A}"/>
                  </a:ext>
                </a:extLst>
              </p:cNvPr>
              <p:cNvSpPr/>
              <p:nvPr/>
            </p:nvSpPr>
            <p:spPr>
              <a:xfrm rot="16200000">
                <a:off x="7264028" y="1769936"/>
                <a:ext cx="1728000" cy="1944000"/>
              </a:xfrm>
              <a:custGeom>
                <a:avLst/>
                <a:gdLst>
                  <a:gd name="connsiteX0" fmla="*/ 0 w 1298338"/>
                  <a:gd name="connsiteY0" fmla="*/ 564777 h 1129554"/>
                  <a:gd name="connsiteX1" fmla="*/ 282389 w 1298338"/>
                  <a:gd name="connsiteY1" fmla="*/ 0 h 1129554"/>
                  <a:gd name="connsiteX2" fmla="*/ 1015950 w 1298338"/>
                  <a:gd name="connsiteY2" fmla="*/ 0 h 1129554"/>
                  <a:gd name="connsiteX3" fmla="*/ 1298338 w 1298338"/>
                  <a:gd name="connsiteY3" fmla="*/ 564777 h 1129554"/>
                  <a:gd name="connsiteX4" fmla="*/ 1015950 w 1298338"/>
                  <a:gd name="connsiteY4" fmla="*/ 1129554 h 1129554"/>
                  <a:gd name="connsiteX5" fmla="*/ 282389 w 1298338"/>
                  <a:gd name="connsiteY5" fmla="*/ 1129554 h 1129554"/>
                  <a:gd name="connsiteX6" fmla="*/ 0 w 1298338"/>
                  <a:gd name="connsiteY6" fmla="*/ 564777 h 112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8338" h="1129554">
                    <a:moveTo>
                      <a:pt x="649169" y="0"/>
                    </a:moveTo>
                    <a:lnTo>
                      <a:pt x="1298338" y="245678"/>
                    </a:lnTo>
                    <a:lnTo>
                      <a:pt x="1298338" y="883876"/>
                    </a:lnTo>
                    <a:lnTo>
                      <a:pt x="649169" y="1129554"/>
                    </a:lnTo>
                    <a:lnTo>
                      <a:pt x="0" y="883876"/>
                    </a:lnTo>
                    <a:lnTo>
                      <a:pt x="0" y="245678"/>
                    </a:lnTo>
                    <a:lnTo>
                      <a:pt x="649169" y="0"/>
                    </a:lnTo>
                    <a:close/>
                  </a:path>
                </a:pathLst>
              </a:custGeom>
              <a:ln>
                <a:noFill/>
              </a:ln>
            </p:spPr>
            <p:style>
              <a:lnRef idx="1">
                <a:schemeClr val="accent6"/>
              </a:lnRef>
              <a:fillRef idx="2">
                <a:schemeClr val="accent6"/>
              </a:fillRef>
              <a:effectRef idx="1">
                <a:schemeClr val="accent6"/>
              </a:effectRef>
              <a:fontRef idx="minor">
                <a:schemeClr val="dk1"/>
              </a:fontRef>
            </p:style>
            <p:txBody>
              <a:bodyPr spcFirstLastPara="0" vert="vert" wrap="square" lIns="36000" tIns="36000" rIns="36000" bIns="36000" numCol="1" spcCol="1270" anchor="ctr" anchorCtr="0">
                <a:noAutofit/>
              </a:bodyPr>
              <a:lstStyle/>
              <a:p>
                <a:pPr marL="0" marR="0" lvl="0" indent="0" algn="ctr" defTabSz="444500" rtl="0" eaLnBrk="1" fontAlgn="auto" latinLnBrk="0" hangingPunct="1">
                  <a:lnSpc>
                    <a:spcPct val="90000"/>
                  </a:lnSpc>
                  <a:spcBef>
                    <a:spcPts val="600"/>
                  </a:spcBef>
                  <a:spcAft>
                    <a:spcPts val="0"/>
                  </a:spcAft>
                  <a:buClrTx/>
                  <a:buSzTx/>
                  <a:buFontTx/>
                  <a:buNone/>
                  <a:tabLst/>
                  <a:defRPr/>
                </a:pPr>
                <a:r>
                  <a:rPr kumimoji="0" lang="en-CA" sz="1700" b="0" i="0" u="none" strike="noStrike" kern="1200" cap="none" spc="0" normalizeH="0" baseline="0" noProof="0" dirty="0">
                    <a:ln>
                      <a:noFill/>
                    </a:ln>
                    <a:solidFill>
                      <a:prstClr val="black"/>
                    </a:solidFill>
                    <a:effectLst/>
                    <a:uLnTx/>
                    <a:uFillTx/>
                    <a:latin typeface="Calibri" panose="020F0502020204030204"/>
                    <a:ea typeface="+mn-ea"/>
                    <a:cs typeface="+mn-cs"/>
                  </a:rPr>
                  <a:t>Health Care </a:t>
                </a:r>
                <a:br>
                  <a:rPr kumimoji="0" lang="en-CA" sz="17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CA" sz="1700" b="0" i="0" u="none" strike="noStrike" kern="1200" cap="none" spc="0" normalizeH="0" baseline="0" noProof="0" dirty="0">
                    <a:ln>
                      <a:noFill/>
                    </a:ln>
                    <a:solidFill>
                      <a:prstClr val="black"/>
                    </a:solidFill>
                    <a:effectLst/>
                    <a:uLnTx/>
                    <a:uFillTx/>
                    <a:latin typeface="Calibri" panose="020F0502020204030204"/>
                    <a:ea typeface="+mn-ea"/>
                    <a:cs typeface="+mn-cs"/>
                  </a:rPr>
                  <a:t>Product Manufacturers</a:t>
                </a:r>
              </a:p>
            </p:txBody>
          </p:sp>
          <p:sp>
            <p:nvSpPr>
              <p:cNvPr id="15" name="Freeform: Shape 14">
                <a:extLst>
                  <a:ext uri="{FF2B5EF4-FFF2-40B4-BE49-F238E27FC236}">
                    <a16:creationId xmlns:a16="http://schemas.microsoft.com/office/drawing/2014/main" id="{2B2FA2BE-8DA8-449D-B2B2-BA613314CB89}"/>
                  </a:ext>
                </a:extLst>
              </p:cNvPr>
              <p:cNvSpPr/>
              <p:nvPr/>
            </p:nvSpPr>
            <p:spPr>
              <a:xfrm rot="16200000">
                <a:off x="4178470" y="1771352"/>
                <a:ext cx="1726300" cy="1944000"/>
              </a:xfrm>
              <a:custGeom>
                <a:avLst/>
                <a:gdLst>
                  <a:gd name="connsiteX0" fmla="*/ 0 w 1298338"/>
                  <a:gd name="connsiteY0" fmla="*/ 564777 h 1129554"/>
                  <a:gd name="connsiteX1" fmla="*/ 282389 w 1298338"/>
                  <a:gd name="connsiteY1" fmla="*/ 0 h 1129554"/>
                  <a:gd name="connsiteX2" fmla="*/ 1015950 w 1298338"/>
                  <a:gd name="connsiteY2" fmla="*/ 0 h 1129554"/>
                  <a:gd name="connsiteX3" fmla="*/ 1298338 w 1298338"/>
                  <a:gd name="connsiteY3" fmla="*/ 564777 h 1129554"/>
                  <a:gd name="connsiteX4" fmla="*/ 1015950 w 1298338"/>
                  <a:gd name="connsiteY4" fmla="*/ 1129554 h 1129554"/>
                  <a:gd name="connsiteX5" fmla="*/ 282389 w 1298338"/>
                  <a:gd name="connsiteY5" fmla="*/ 1129554 h 1129554"/>
                  <a:gd name="connsiteX6" fmla="*/ 0 w 1298338"/>
                  <a:gd name="connsiteY6" fmla="*/ 564777 h 112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8338" h="1129554">
                    <a:moveTo>
                      <a:pt x="649169" y="0"/>
                    </a:moveTo>
                    <a:lnTo>
                      <a:pt x="1298338" y="245678"/>
                    </a:lnTo>
                    <a:lnTo>
                      <a:pt x="1298338" y="883876"/>
                    </a:lnTo>
                    <a:lnTo>
                      <a:pt x="649169" y="1129554"/>
                    </a:lnTo>
                    <a:lnTo>
                      <a:pt x="0" y="883876"/>
                    </a:lnTo>
                    <a:lnTo>
                      <a:pt x="0" y="245678"/>
                    </a:lnTo>
                    <a:lnTo>
                      <a:pt x="649169" y="0"/>
                    </a:lnTo>
                    <a:close/>
                  </a:path>
                </a:pathLst>
              </a:custGeom>
              <a:solidFill>
                <a:srgbClr val="EF6611"/>
              </a:solidFill>
              <a:ln>
                <a:no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vert" wrap="square" lIns="36000" tIns="36000" rIns="36000" bIns="36000" numCol="1" spcCol="1270" anchor="ctr" anchorCtr="0">
                <a:noAutofit/>
              </a:bodyPr>
              <a:lstStyle/>
              <a:p>
                <a:pPr marL="0" marR="0" lvl="0" indent="0" algn="ctr" defTabSz="400050" rtl="0" eaLnBrk="1" fontAlgn="auto" latinLnBrk="0" hangingPunct="1">
                  <a:lnSpc>
                    <a:spcPct val="90000"/>
                  </a:lnSpc>
                  <a:spcBef>
                    <a:spcPts val="600"/>
                  </a:spcBef>
                  <a:spcAft>
                    <a:spcPts val="0"/>
                  </a:spcAft>
                  <a:buClrTx/>
                  <a:buSzTx/>
                  <a:buFontTx/>
                  <a:buNone/>
                  <a:tabLst/>
                  <a:defRPr/>
                </a:pPr>
                <a:r>
                  <a:rPr kumimoji="0" lang="en-CA" sz="1700" b="0" i="0" u="none" strike="noStrike" kern="1200" cap="none" spc="0" normalizeH="0" baseline="0" noProof="0" dirty="0">
                    <a:ln>
                      <a:noFill/>
                    </a:ln>
                    <a:solidFill>
                      <a:prstClr val="white"/>
                    </a:solidFill>
                    <a:effectLst/>
                    <a:uLnTx/>
                    <a:uFillTx/>
                    <a:latin typeface="Calibri" panose="020F0502020204030204"/>
                    <a:ea typeface="+mn-ea"/>
                    <a:cs typeface="+mn-cs"/>
                  </a:rPr>
                  <a:t>Patients and </a:t>
                </a:r>
                <a:br>
                  <a:rPr kumimoji="0" lang="en-CA" sz="17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CA" sz="1700" b="0" i="0" u="none" strike="noStrike" kern="1200" cap="none" spc="0" normalizeH="0" baseline="0" noProof="0" dirty="0">
                    <a:ln>
                      <a:noFill/>
                    </a:ln>
                    <a:solidFill>
                      <a:prstClr val="white"/>
                    </a:solidFill>
                    <a:effectLst/>
                    <a:uLnTx/>
                    <a:uFillTx/>
                    <a:latin typeface="Calibri" panose="020F0502020204030204"/>
                    <a:ea typeface="+mn-ea"/>
                    <a:cs typeface="+mn-cs"/>
                  </a:rPr>
                  <a:t>Consumers</a:t>
                </a:r>
              </a:p>
            </p:txBody>
          </p:sp>
          <p:sp>
            <p:nvSpPr>
              <p:cNvPr id="17" name="Freeform: Shape 16">
                <a:extLst>
                  <a:ext uri="{FF2B5EF4-FFF2-40B4-BE49-F238E27FC236}">
                    <a16:creationId xmlns:a16="http://schemas.microsoft.com/office/drawing/2014/main" id="{3D305713-66F8-44CA-A0D0-7C4BEED6B635}"/>
                  </a:ext>
                </a:extLst>
              </p:cNvPr>
              <p:cNvSpPr/>
              <p:nvPr/>
            </p:nvSpPr>
            <p:spPr>
              <a:xfrm rot="16200000">
                <a:off x="5713991" y="911414"/>
                <a:ext cx="1728000" cy="1944000"/>
              </a:xfrm>
              <a:custGeom>
                <a:avLst/>
                <a:gdLst>
                  <a:gd name="connsiteX0" fmla="*/ 0 w 1298338"/>
                  <a:gd name="connsiteY0" fmla="*/ 564777 h 1129554"/>
                  <a:gd name="connsiteX1" fmla="*/ 282389 w 1298338"/>
                  <a:gd name="connsiteY1" fmla="*/ 0 h 1129554"/>
                  <a:gd name="connsiteX2" fmla="*/ 1015950 w 1298338"/>
                  <a:gd name="connsiteY2" fmla="*/ 0 h 1129554"/>
                  <a:gd name="connsiteX3" fmla="*/ 1298338 w 1298338"/>
                  <a:gd name="connsiteY3" fmla="*/ 564777 h 1129554"/>
                  <a:gd name="connsiteX4" fmla="*/ 1015950 w 1298338"/>
                  <a:gd name="connsiteY4" fmla="*/ 1129554 h 1129554"/>
                  <a:gd name="connsiteX5" fmla="*/ 282389 w 1298338"/>
                  <a:gd name="connsiteY5" fmla="*/ 1129554 h 1129554"/>
                  <a:gd name="connsiteX6" fmla="*/ 0 w 1298338"/>
                  <a:gd name="connsiteY6" fmla="*/ 564777 h 112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8338" h="1129554">
                    <a:moveTo>
                      <a:pt x="649169" y="0"/>
                    </a:moveTo>
                    <a:lnTo>
                      <a:pt x="1298338" y="245678"/>
                    </a:lnTo>
                    <a:lnTo>
                      <a:pt x="1298338" y="883876"/>
                    </a:lnTo>
                    <a:lnTo>
                      <a:pt x="649169" y="1129554"/>
                    </a:lnTo>
                    <a:lnTo>
                      <a:pt x="0" y="883876"/>
                    </a:lnTo>
                    <a:lnTo>
                      <a:pt x="0" y="245678"/>
                    </a:lnTo>
                    <a:lnTo>
                      <a:pt x="649169" y="0"/>
                    </a:lnTo>
                    <a:close/>
                  </a:path>
                </a:pathLst>
              </a:custGeom>
              <a:solidFill>
                <a:srgbClr val="DAE452"/>
              </a:solidFill>
              <a:ln>
                <a:no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vert" wrap="square" lIns="36000" tIns="36000" rIns="36000" bIns="36000" numCol="1" spcCol="1270" anchor="ctr" anchorCtr="0">
                <a:noAutofit/>
              </a:bodyPr>
              <a:lstStyle/>
              <a:p>
                <a:pPr marL="0" marR="0" lvl="0" indent="0" algn="ctr" defTabSz="355600" rtl="0" eaLnBrk="1" fontAlgn="auto" latinLnBrk="0" hangingPunct="1">
                  <a:lnSpc>
                    <a:spcPct val="90000"/>
                  </a:lnSpc>
                  <a:spcBef>
                    <a:spcPts val="600"/>
                  </a:spcBef>
                  <a:spcAft>
                    <a:spcPts val="0"/>
                  </a:spcAft>
                  <a:buClrTx/>
                  <a:buSzTx/>
                  <a:buFontTx/>
                  <a:buNone/>
                  <a:tabLst/>
                  <a:defRPr/>
                </a:pPr>
                <a:r>
                  <a:rPr kumimoji="0" lang="en-CA" sz="1700" b="0" i="0" u="none" strike="noStrike" kern="1200" cap="none" spc="0" normalizeH="0" baseline="0" noProof="0" dirty="0">
                    <a:ln>
                      <a:noFill/>
                    </a:ln>
                    <a:solidFill>
                      <a:prstClr val="black"/>
                    </a:solidFill>
                    <a:effectLst/>
                    <a:uLnTx/>
                    <a:uFillTx/>
                    <a:latin typeface="Calibri" panose="020F0502020204030204"/>
                    <a:ea typeface="+mn-ea"/>
                    <a:cs typeface="+mn-cs"/>
                  </a:rPr>
                  <a:t>Health Care Organizations</a:t>
                </a:r>
              </a:p>
            </p:txBody>
          </p:sp>
          <p:sp>
            <p:nvSpPr>
              <p:cNvPr id="18" name="Freeform: Shape 17">
                <a:extLst>
                  <a:ext uri="{FF2B5EF4-FFF2-40B4-BE49-F238E27FC236}">
                    <a16:creationId xmlns:a16="http://schemas.microsoft.com/office/drawing/2014/main" id="{30B3921F-E545-44F8-8876-AF1D432D8729}"/>
                  </a:ext>
                </a:extLst>
              </p:cNvPr>
              <p:cNvSpPr/>
              <p:nvPr/>
            </p:nvSpPr>
            <p:spPr>
              <a:xfrm rot="16200000">
                <a:off x="5720824" y="4434701"/>
                <a:ext cx="1728000" cy="1944000"/>
              </a:xfrm>
              <a:custGeom>
                <a:avLst/>
                <a:gdLst>
                  <a:gd name="connsiteX0" fmla="*/ 0 w 1298338"/>
                  <a:gd name="connsiteY0" fmla="*/ 564777 h 1129554"/>
                  <a:gd name="connsiteX1" fmla="*/ 282389 w 1298338"/>
                  <a:gd name="connsiteY1" fmla="*/ 0 h 1129554"/>
                  <a:gd name="connsiteX2" fmla="*/ 1015950 w 1298338"/>
                  <a:gd name="connsiteY2" fmla="*/ 0 h 1129554"/>
                  <a:gd name="connsiteX3" fmla="*/ 1298338 w 1298338"/>
                  <a:gd name="connsiteY3" fmla="*/ 564777 h 1129554"/>
                  <a:gd name="connsiteX4" fmla="*/ 1015950 w 1298338"/>
                  <a:gd name="connsiteY4" fmla="*/ 1129554 h 1129554"/>
                  <a:gd name="connsiteX5" fmla="*/ 282389 w 1298338"/>
                  <a:gd name="connsiteY5" fmla="*/ 1129554 h 1129554"/>
                  <a:gd name="connsiteX6" fmla="*/ 0 w 1298338"/>
                  <a:gd name="connsiteY6" fmla="*/ 564777 h 112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8338" h="1129554">
                    <a:moveTo>
                      <a:pt x="649169" y="0"/>
                    </a:moveTo>
                    <a:lnTo>
                      <a:pt x="1298338" y="245678"/>
                    </a:lnTo>
                    <a:lnTo>
                      <a:pt x="1298338" y="883876"/>
                    </a:lnTo>
                    <a:lnTo>
                      <a:pt x="649169" y="1129554"/>
                    </a:lnTo>
                    <a:lnTo>
                      <a:pt x="0" y="883876"/>
                    </a:lnTo>
                    <a:lnTo>
                      <a:pt x="0" y="245678"/>
                    </a:lnTo>
                    <a:lnTo>
                      <a:pt x="649169" y="0"/>
                    </a:lnTo>
                    <a:close/>
                  </a:path>
                </a:pathLst>
              </a:custGeom>
              <a:solidFill>
                <a:srgbClr val="FFC000"/>
              </a:solidFill>
              <a:ln>
                <a:noFill/>
              </a:ln>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vert" wrap="square" lIns="0" tIns="0" rIns="0" bIns="0" numCol="1" spcCol="1270" anchor="ctr" anchorCtr="0">
                <a:noAutofit/>
              </a:bodyPr>
              <a:lstStyle/>
              <a:p>
                <a:pPr marL="0" marR="0" lvl="0" indent="0" algn="ctr" defTabSz="400050" rtl="0" eaLnBrk="1" fontAlgn="auto" latinLnBrk="0" hangingPunct="1">
                  <a:lnSpc>
                    <a:spcPct val="90000"/>
                  </a:lnSpc>
                  <a:spcBef>
                    <a:spcPts val="600"/>
                  </a:spcBef>
                  <a:spcAft>
                    <a:spcPts val="0"/>
                  </a:spcAft>
                  <a:buClrTx/>
                  <a:buSzTx/>
                  <a:buFontTx/>
                  <a:buNone/>
                  <a:tabLst/>
                  <a:defRPr/>
                </a:pPr>
                <a:r>
                  <a:rPr kumimoji="0" lang="en-CA" sz="1600" b="0" i="0" u="none" strike="noStrike" kern="1200" cap="none" spc="0" normalizeH="0" baseline="0" noProof="0" dirty="0">
                    <a:ln>
                      <a:noFill/>
                    </a:ln>
                    <a:solidFill>
                      <a:prstClr val="black"/>
                    </a:solidFill>
                    <a:effectLst/>
                    <a:uLnTx/>
                    <a:uFillTx/>
                    <a:latin typeface="Calibri" panose="020F0502020204030204"/>
                    <a:ea typeface="+mn-ea"/>
                    <a:cs typeface="+mn-cs"/>
                  </a:rPr>
                  <a:t>International Monitoring Organizations</a:t>
                </a:r>
              </a:p>
            </p:txBody>
          </p:sp>
          <p:sp>
            <p:nvSpPr>
              <p:cNvPr id="20" name="Freeform: Shape 19">
                <a:extLst>
                  <a:ext uri="{FF2B5EF4-FFF2-40B4-BE49-F238E27FC236}">
                    <a16:creationId xmlns:a16="http://schemas.microsoft.com/office/drawing/2014/main" id="{987583D9-306F-4562-9606-B98C056A4342}"/>
                  </a:ext>
                </a:extLst>
              </p:cNvPr>
              <p:cNvSpPr/>
              <p:nvPr/>
            </p:nvSpPr>
            <p:spPr>
              <a:xfrm rot="16200000">
                <a:off x="8807831" y="2665738"/>
                <a:ext cx="1728000" cy="1944000"/>
              </a:xfrm>
              <a:custGeom>
                <a:avLst/>
                <a:gdLst>
                  <a:gd name="connsiteX0" fmla="*/ 0 w 1298338"/>
                  <a:gd name="connsiteY0" fmla="*/ 564777 h 1129554"/>
                  <a:gd name="connsiteX1" fmla="*/ 282389 w 1298338"/>
                  <a:gd name="connsiteY1" fmla="*/ 0 h 1129554"/>
                  <a:gd name="connsiteX2" fmla="*/ 1015950 w 1298338"/>
                  <a:gd name="connsiteY2" fmla="*/ 0 h 1129554"/>
                  <a:gd name="connsiteX3" fmla="*/ 1298338 w 1298338"/>
                  <a:gd name="connsiteY3" fmla="*/ 564777 h 1129554"/>
                  <a:gd name="connsiteX4" fmla="*/ 1015950 w 1298338"/>
                  <a:gd name="connsiteY4" fmla="*/ 1129554 h 1129554"/>
                  <a:gd name="connsiteX5" fmla="*/ 282389 w 1298338"/>
                  <a:gd name="connsiteY5" fmla="*/ 1129554 h 1129554"/>
                  <a:gd name="connsiteX6" fmla="*/ 0 w 1298338"/>
                  <a:gd name="connsiteY6" fmla="*/ 564777 h 112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8338" h="1129554">
                    <a:moveTo>
                      <a:pt x="649169" y="0"/>
                    </a:moveTo>
                    <a:lnTo>
                      <a:pt x="1298338" y="245678"/>
                    </a:lnTo>
                    <a:lnTo>
                      <a:pt x="1298338" y="883876"/>
                    </a:lnTo>
                    <a:lnTo>
                      <a:pt x="649169" y="1129554"/>
                    </a:lnTo>
                    <a:lnTo>
                      <a:pt x="0" y="883876"/>
                    </a:lnTo>
                    <a:lnTo>
                      <a:pt x="0" y="245678"/>
                    </a:lnTo>
                    <a:lnTo>
                      <a:pt x="649169" y="0"/>
                    </a:lnTo>
                    <a:close/>
                  </a:path>
                </a:pathLst>
              </a:custGeom>
              <a:ln>
                <a:noFill/>
              </a:ln>
            </p:spPr>
            <p:style>
              <a:lnRef idx="1">
                <a:schemeClr val="accent2"/>
              </a:lnRef>
              <a:fillRef idx="2">
                <a:schemeClr val="accent2"/>
              </a:fillRef>
              <a:effectRef idx="1">
                <a:schemeClr val="accent2"/>
              </a:effectRef>
              <a:fontRef idx="minor">
                <a:schemeClr val="dk1"/>
              </a:fontRef>
            </p:style>
            <p:txBody>
              <a:bodyPr spcFirstLastPara="0" vert="vert" wrap="square" lIns="36000" tIns="36000" rIns="36000" bIns="36000" numCol="1" spcCol="1270" anchor="ctr" anchorCtr="0">
                <a:noAutofit/>
              </a:bodyPr>
              <a:lstStyle/>
              <a:p>
                <a:pPr marL="0" marR="0" lvl="0" indent="0" algn="ctr" defTabSz="400050" rtl="0" eaLnBrk="1" fontAlgn="auto" latinLnBrk="0" hangingPunct="1">
                  <a:lnSpc>
                    <a:spcPct val="90000"/>
                  </a:lnSpc>
                  <a:spcBef>
                    <a:spcPts val="600"/>
                  </a:spcBef>
                  <a:spcAft>
                    <a:spcPts val="0"/>
                  </a:spcAft>
                  <a:buClrTx/>
                  <a:buSzTx/>
                  <a:buFontTx/>
                  <a:buNone/>
                  <a:tabLst/>
                  <a:defRPr/>
                </a:pPr>
                <a:r>
                  <a:rPr kumimoji="0" lang="en-CA" sz="1700" b="0" i="0" u="none" strike="noStrike" kern="1200" cap="none" spc="0" normalizeH="0" baseline="0" noProof="0" dirty="0">
                    <a:ln>
                      <a:noFill/>
                    </a:ln>
                    <a:solidFill>
                      <a:prstClr val="black"/>
                    </a:solidFill>
                    <a:effectLst/>
                    <a:uLnTx/>
                    <a:uFillTx/>
                    <a:latin typeface="Calibri" panose="020F0502020204030204"/>
                    <a:ea typeface="+mn-ea"/>
                    <a:cs typeface="+mn-cs"/>
                  </a:rPr>
                  <a:t>Health</a:t>
                </a:r>
                <a:r>
                  <a:rPr kumimoji="0" lang="en-CA" sz="1700" b="0" i="0" u="none" strike="noStrike" kern="1200" cap="none" spc="0" normalizeH="0" noProof="0" dirty="0">
                    <a:ln>
                      <a:noFill/>
                    </a:ln>
                    <a:solidFill>
                      <a:prstClr val="black"/>
                    </a:solidFill>
                    <a:effectLst/>
                    <a:uLnTx/>
                    <a:uFillTx/>
                    <a:latin typeface="Calibri" panose="020F0502020204030204"/>
                    <a:ea typeface="+mn-ea"/>
                    <a:cs typeface="+mn-cs"/>
                  </a:rPr>
                  <a:t> </a:t>
                </a:r>
                <a:r>
                  <a:rPr lang="en-CA" sz="1700" dirty="0">
                    <a:solidFill>
                      <a:prstClr val="black"/>
                    </a:solidFill>
                    <a:latin typeface="Calibri" panose="020F0502020204030204"/>
                  </a:rPr>
                  <a:t>C</a:t>
                </a:r>
                <a:r>
                  <a:rPr kumimoji="0" lang="en-CA" sz="1700" b="0" i="0" u="none" strike="noStrike" kern="1200" cap="none" spc="0" normalizeH="0" baseline="0" noProof="0" dirty="0">
                    <a:ln>
                      <a:noFill/>
                    </a:ln>
                    <a:solidFill>
                      <a:prstClr val="black"/>
                    </a:solidFill>
                    <a:effectLst/>
                    <a:uLnTx/>
                    <a:uFillTx/>
                    <a:latin typeface="Calibri" panose="020F0502020204030204"/>
                    <a:ea typeface="+mn-ea"/>
                    <a:cs typeface="+mn-cs"/>
                  </a:rPr>
                  <a:t>are </a:t>
                </a:r>
                <a:br>
                  <a:rPr kumimoji="0" lang="en-CA" sz="17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CA" sz="1700" b="0" i="0" u="none" strike="noStrike" kern="1200" cap="none" spc="0" normalizeH="0" baseline="0" noProof="0" dirty="0">
                    <a:ln>
                      <a:noFill/>
                    </a:ln>
                    <a:solidFill>
                      <a:prstClr val="black"/>
                    </a:solidFill>
                    <a:effectLst/>
                    <a:uLnTx/>
                    <a:uFillTx/>
                    <a:latin typeface="Calibri" panose="020F0502020204030204"/>
                    <a:ea typeface="+mn-ea"/>
                    <a:cs typeface="+mn-cs"/>
                  </a:rPr>
                  <a:t>Provider </a:t>
                </a:r>
                <a:br>
                  <a:rPr kumimoji="0" lang="en-CA" sz="17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CA" sz="1700" b="0" i="0" u="none" strike="noStrike" kern="1200" cap="none" spc="0" normalizeH="0" baseline="0" noProof="0" dirty="0">
                    <a:ln>
                      <a:noFill/>
                    </a:ln>
                    <a:solidFill>
                      <a:prstClr val="black"/>
                    </a:solidFill>
                    <a:effectLst/>
                    <a:uLnTx/>
                    <a:uFillTx/>
                    <a:latin typeface="Calibri" panose="020F0502020204030204"/>
                    <a:ea typeface="+mn-ea"/>
                    <a:cs typeface="+mn-cs"/>
                  </a:rPr>
                  <a:t>Educators</a:t>
                </a:r>
              </a:p>
            </p:txBody>
          </p:sp>
        </p:grpSp>
        <p:pic>
          <p:nvPicPr>
            <p:cNvPr id="2" name="Picture 1">
              <a:extLst>
                <a:ext uri="{FF2B5EF4-FFF2-40B4-BE49-F238E27FC236}">
                  <a16:creationId xmlns:a16="http://schemas.microsoft.com/office/drawing/2014/main" id="{96A218B1-18B9-4781-8D90-2962B0171D18}"/>
                </a:ext>
              </a:extLst>
            </p:cNvPr>
            <p:cNvPicPr>
              <a:picLocks/>
            </p:cNvPicPr>
            <p:nvPr/>
          </p:nvPicPr>
          <p:blipFill>
            <a:blip r:embed="rId3"/>
            <a:stretch>
              <a:fillRect/>
            </a:stretch>
          </p:blipFill>
          <p:spPr>
            <a:xfrm>
              <a:off x="5131020" y="2809613"/>
              <a:ext cx="1944000" cy="1728000"/>
            </a:xfrm>
            <a:prstGeom prst="rect">
              <a:avLst/>
            </a:prstGeom>
          </p:spPr>
        </p:pic>
      </p:grpSp>
    </p:spTree>
    <p:extLst>
      <p:ext uri="{BB962C8B-B14F-4D97-AF65-F5344CB8AC3E}">
        <p14:creationId xmlns:p14="http://schemas.microsoft.com/office/powerpoint/2010/main" val="2698042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17CE5-37F7-4656-BB34-8F9E2CAC5555}"/>
              </a:ext>
            </a:extLst>
          </p:cNvPr>
          <p:cNvSpPr>
            <a:spLocks noGrp="1"/>
          </p:cNvSpPr>
          <p:nvPr>
            <p:ph type="title"/>
          </p:nvPr>
        </p:nvSpPr>
        <p:spPr/>
        <p:txBody>
          <a:bodyPr anchor="t"/>
          <a:lstStyle/>
          <a:p>
            <a:r>
              <a:rPr lang="en-CA" sz="2800" dirty="0"/>
              <a:t>Patients as Partners in Safety</a:t>
            </a:r>
            <a:endParaRPr lang="en-CA" dirty="0"/>
          </a:p>
        </p:txBody>
      </p:sp>
      <p:sp>
        <p:nvSpPr>
          <p:cNvPr id="8" name="Rectangle 7">
            <a:extLst>
              <a:ext uri="{FF2B5EF4-FFF2-40B4-BE49-F238E27FC236}">
                <a16:creationId xmlns:a16="http://schemas.microsoft.com/office/drawing/2014/main" id="{62511CDD-7682-4FF5-BDEE-59A9FD185782}"/>
              </a:ext>
            </a:extLst>
          </p:cNvPr>
          <p:cNvSpPr/>
          <p:nvPr/>
        </p:nvSpPr>
        <p:spPr>
          <a:xfrm>
            <a:off x="838200" y="1064106"/>
            <a:ext cx="6683477" cy="5286062"/>
          </a:xfrm>
          <a:prstGeom prst="rect">
            <a:avLst/>
          </a:prstGeom>
        </p:spPr>
        <p:txBody>
          <a:bodyPr wrap="square">
            <a:spAutoFit/>
          </a:bodyPr>
          <a:lstStyle/>
          <a:p>
            <a:pPr marL="342900" lvl="0" indent="-342900">
              <a:spcBef>
                <a:spcPts val="600"/>
              </a:spcBef>
              <a:buFont typeface="Arial" panose="020B0604020202020204" pitchFamily="34" charset="0"/>
              <a:buChar char="•"/>
            </a:pPr>
            <a:r>
              <a:rPr lang="en-CA" sz="2000" dirty="0">
                <a:solidFill>
                  <a:prstClr val="black"/>
                </a:solidFill>
                <a:latin typeface="Arial" panose="020B0604020202020204" pitchFamily="34" charset="0"/>
                <a:cs typeface="Arial" panose="020B0604020202020204" pitchFamily="34" charset="0"/>
              </a:rPr>
              <a:t>Patients and families </a:t>
            </a:r>
            <a:r>
              <a:rPr lang="en-CA" sz="2000" dirty="0">
                <a:latin typeface="Arial" panose="020B0604020202020204" pitchFamily="34" charset="0"/>
                <a:cs typeface="Arial" panose="020B0604020202020204" pitchFamily="34" charset="0"/>
              </a:rPr>
              <a:t>ask questions and monitor their treatments.</a:t>
            </a:r>
            <a:endParaRPr lang="en-CA" sz="2000" dirty="0">
              <a:solidFill>
                <a:prstClr val="black"/>
              </a:solidFill>
              <a:latin typeface="Arial" panose="020B0604020202020204" pitchFamily="34" charset="0"/>
              <a:cs typeface="Arial" panose="020B0604020202020204" pitchFamily="34" charset="0"/>
            </a:endParaRPr>
          </a:p>
          <a:p>
            <a:pPr marL="800100" lvl="1" indent="-342900">
              <a:spcBef>
                <a:spcPts val="600"/>
              </a:spcBef>
              <a:buFont typeface="Arial" panose="020B0604020202020204" pitchFamily="34" charset="0"/>
              <a:buChar char="•"/>
            </a:pPr>
            <a:r>
              <a:rPr lang="en-CA" sz="2000" dirty="0">
                <a:solidFill>
                  <a:prstClr val="black"/>
                </a:solidFill>
                <a:latin typeface="Arial" panose="020B0604020202020204" pitchFamily="34" charset="0"/>
                <a:cs typeface="Arial" panose="020B0604020202020204" pitchFamily="34" charset="0"/>
              </a:rPr>
              <a:t>The </a:t>
            </a:r>
            <a:r>
              <a:rPr lang="en-CA" sz="2000" i="1" dirty="0">
                <a:solidFill>
                  <a:prstClr val="black"/>
                </a:solidFill>
                <a:latin typeface="Arial" panose="020B0604020202020204" pitchFamily="34" charset="0"/>
                <a:cs typeface="Arial" panose="020B0604020202020204" pitchFamily="34" charset="0"/>
              </a:rPr>
              <a:t>5 Questions to Ask about your Medications</a:t>
            </a:r>
            <a:r>
              <a:rPr lang="en-CA" sz="2000" dirty="0">
                <a:solidFill>
                  <a:prstClr val="black"/>
                </a:solidFill>
                <a:latin typeface="Arial" panose="020B0604020202020204" pitchFamily="34" charset="0"/>
                <a:cs typeface="Arial" panose="020B0604020202020204" pitchFamily="34" charset="0"/>
              </a:rPr>
              <a:t> is a helpful resource.</a:t>
            </a:r>
            <a:endParaRPr lang="en-CA" sz="2000" b="1" dirty="0">
              <a:solidFill>
                <a:prstClr val="black"/>
              </a:solidFill>
              <a:latin typeface="Arial" panose="020B0604020202020204" pitchFamily="34" charset="0"/>
              <a:cs typeface="Arial" panose="020B0604020202020204" pitchFamily="34" charset="0"/>
            </a:endParaRPr>
          </a:p>
          <a:p>
            <a:pPr marL="354013" lvl="1" indent="-354013">
              <a:lnSpc>
                <a:spcPct val="100000"/>
              </a:lnSpc>
              <a:spcBef>
                <a:spcPts val="600"/>
              </a:spcBef>
              <a:spcAft>
                <a:spcPts val="600"/>
              </a:spcAft>
              <a:buSzPct val="100000"/>
              <a:buFont typeface="Arial" charset="0"/>
              <a:buChar char="•"/>
            </a:pPr>
            <a:endParaRPr lang="en-CA" sz="2000" b="1" dirty="0">
              <a:solidFill>
                <a:prstClr val="black"/>
              </a:solidFill>
              <a:latin typeface="Arial" panose="020B0604020202020204" pitchFamily="34" charset="0"/>
              <a:cs typeface="Arial" panose="020B0604020202020204" pitchFamily="34" charset="0"/>
            </a:endParaRPr>
          </a:p>
          <a:p>
            <a:pPr marL="354013" lvl="1" indent="-354013">
              <a:lnSpc>
                <a:spcPct val="100000"/>
              </a:lnSpc>
              <a:spcBef>
                <a:spcPts val="600"/>
              </a:spcBef>
              <a:spcAft>
                <a:spcPts val="600"/>
              </a:spcAft>
              <a:buSzPct val="100000"/>
              <a:buFont typeface="Arial" charset="0"/>
              <a:buChar char="•"/>
            </a:pPr>
            <a:r>
              <a:rPr lang="en-CA" sz="2000" dirty="0">
                <a:solidFill>
                  <a:prstClr val="black"/>
                </a:solidFill>
                <a:latin typeface="Arial" panose="020B0604020202020204" pitchFamily="34" charset="0"/>
                <a:cs typeface="Arial" panose="020B0604020202020204" pitchFamily="34" charset="0"/>
              </a:rPr>
              <a:t>Patients and families can also report.</a:t>
            </a:r>
          </a:p>
          <a:p>
            <a:pPr marL="811213" lvl="2" indent="-354013">
              <a:spcBef>
                <a:spcPts val="600"/>
              </a:spcBef>
              <a:spcAft>
                <a:spcPts val="600"/>
              </a:spcAft>
              <a:buSzPct val="100000"/>
              <a:buFont typeface="Arial" charset="0"/>
              <a:buChar char="•"/>
            </a:pPr>
            <a:r>
              <a:rPr lang="en-CA" sz="2000" dirty="0">
                <a:solidFill>
                  <a:prstClr val="black"/>
                </a:solidFill>
                <a:latin typeface="Arial" panose="020B0604020202020204" pitchFamily="34" charset="0"/>
                <a:cs typeface="Arial" panose="020B0604020202020204" pitchFamily="34" charset="0"/>
              </a:rPr>
              <a:t>If you suspect that harm has been caused by a drug or device, you may talk to your health care provider about submitting a report.</a:t>
            </a:r>
          </a:p>
          <a:p>
            <a:pPr marL="800100" lvl="1" indent="-342900">
              <a:spcBef>
                <a:spcPts val="600"/>
              </a:spcBef>
              <a:buFont typeface="Arial" panose="020B0604020202020204" pitchFamily="34" charset="0"/>
              <a:buChar char="•"/>
            </a:pPr>
            <a:r>
              <a:rPr lang="en-CA" sz="2000" dirty="0">
                <a:solidFill>
                  <a:prstClr val="black"/>
                </a:solidFill>
                <a:latin typeface="Arial" panose="020B0604020202020204" pitchFamily="34" charset="0"/>
                <a:cs typeface="Arial" panose="020B0604020202020204" pitchFamily="34" charset="0"/>
              </a:rPr>
              <a:t>You may also submit reports directly to Health Canada</a:t>
            </a:r>
          </a:p>
          <a:p>
            <a:pPr marL="342900" lvl="0" indent="-342900">
              <a:spcBef>
                <a:spcPts val="600"/>
              </a:spcBef>
              <a:buFont typeface="Arial" panose="020B0604020202020204" pitchFamily="34" charset="0"/>
              <a:buChar char="•"/>
            </a:pPr>
            <a:endParaRPr lang="en-CA" sz="2000" dirty="0">
              <a:solidFill>
                <a:prstClr val="black"/>
              </a:solidFill>
              <a:latin typeface="Arial"/>
            </a:endParaRPr>
          </a:p>
          <a:p>
            <a:pPr marL="742950" lvl="1">
              <a:spcBef>
                <a:spcPts val="300"/>
              </a:spcBef>
              <a:spcAft>
                <a:spcPts val="900"/>
              </a:spcAft>
            </a:pPr>
            <a:endParaRPr lang="en-CA" sz="2000" dirty="0">
              <a:solidFill>
                <a:prstClr val="black"/>
              </a:solidFill>
              <a:latin typeface="Arial"/>
            </a:endParaRPr>
          </a:p>
          <a:p>
            <a:pPr marL="742950" lvl="1">
              <a:spcBef>
                <a:spcPts val="300"/>
              </a:spcBef>
              <a:spcAft>
                <a:spcPts val="900"/>
              </a:spcAft>
            </a:pPr>
            <a:r>
              <a:rPr lang="en-CA" sz="2000" dirty="0">
                <a:solidFill>
                  <a:prstClr val="black"/>
                </a:solidFill>
                <a:latin typeface="Arial"/>
              </a:rPr>
              <a:t>	</a:t>
            </a:r>
            <a:endParaRPr lang="en-CA" sz="1600" dirty="0">
              <a:solidFill>
                <a:prstClr val="black"/>
              </a:solidFill>
              <a:latin typeface="Arial"/>
            </a:endParaRPr>
          </a:p>
        </p:txBody>
      </p:sp>
      <p:pic>
        <p:nvPicPr>
          <p:cNvPr id="5" name="Content Placeholder 4" descr="Image of the “5 Questions to Ask about your Medications” document.">
            <a:extLst>
              <a:ext uri="{FF2B5EF4-FFF2-40B4-BE49-F238E27FC236}">
                <a16:creationId xmlns:a16="http://schemas.microsoft.com/office/drawing/2014/main" id="{4CE3DD4F-5A3C-49C9-9171-A1F648CE4D4B}"/>
              </a:ext>
            </a:extLst>
          </p:cNvPr>
          <p:cNvPicPr>
            <a:picLocks noGrp="1" noChangeAspect="1"/>
          </p:cNvPicPr>
          <p:nvPr>
            <p:ph idx="1"/>
          </p:nvPr>
        </p:nvPicPr>
        <p:blipFill>
          <a:blip r:embed="rId2"/>
          <a:stretch>
            <a:fillRect/>
          </a:stretch>
        </p:blipFill>
        <p:spPr>
          <a:xfrm>
            <a:off x="8120449" y="1408870"/>
            <a:ext cx="3233351" cy="4178161"/>
          </a:xfrm>
          <a:prstGeom prst="rect">
            <a:avLst/>
          </a:prstGeom>
        </p:spPr>
      </p:pic>
      <p:sp>
        <p:nvSpPr>
          <p:cNvPr id="6" name="TextBox 5">
            <a:extLst>
              <a:ext uri="{FF2B5EF4-FFF2-40B4-BE49-F238E27FC236}">
                <a16:creationId xmlns:a16="http://schemas.microsoft.com/office/drawing/2014/main" id="{FDC52BE8-FEF9-4F49-9557-2F5C9D04E30E}"/>
              </a:ext>
            </a:extLst>
          </p:cNvPr>
          <p:cNvSpPr txBox="1"/>
          <p:nvPr/>
        </p:nvSpPr>
        <p:spPr>
          <a:xfrm>
            <a:off x="8120449" y="5587031"/>
            <a:ext cx="3233351"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Source:</a:t>
            </a:r>
            <a:r>
              <a:rPr lang="en-US" sz="1200" b="1" dirty="0">
                <a:latin typeface="Arial" panose="020B0604020202020204" pitchFamily="34" charset="0"/>
                <a:cs typeface="Arial" panose="020B0604020202020204" pitchFamily="34" charset="0"/>
              </a:rPr>
              <a:t> </a:t>
            </a:r>
            <a:r>
              <a:rPr lang="en-CA" sz="1200" dirty="0">
                <a:solidFill>
                  <a:prstClr val="black"/>
                </a:solidFill>
                <a:latin typeface="Arial" panose="020B0604020202020204" pitchFamily="34" charset="0"/>
                <a:cs typeface="Arial" panose="020B0604020202020204" pitchFamily="34" charset="0"/>
                <a:hlinkClick r:id="rId3"/>
              </a:rPr>
              <a:t>https://www.ismp-canada.org/medrec/5questions.htm</a:t>
            </a:r>
            <a:endParaRPr lang="en-CA" sz="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6354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F2322-EA4F-4BC4-B56D-A70217933863}"/>
              </a:ext>
            </a:extLst>
          </p:cNvPr>
          <p:cNvSpPr>
            <a:spLocks noGrp="1"/>
          </p:cNvSpPr>
          <p:nvPr>
            <p:ph type="title"/>
          </p:nvPr>
        </p:nvSpPr>
        <p:spPr>
          <a:xfrm>
            <a:off x="838199" y="382119"/>
            <a:ext cx="10515600" cy="1325563"/>
          </a:xfrm>
        </p:spPr>
        <p:txBody>
          <a:bodyPr anchor="t"/>
          <a:lstStyle/>
          <a:p>
            <a:r>
              <a:rPr lang="en-CA" sz="2800" dirty="0"/>
              <a:t>How Patients Can Submit Reports to Health Canada</a:t>
            </a:r>
            <a:br>
              <a:rPr lang="en-CA" sz="2800" dirty="0"/>
            </a:br>
            <a:endParaRPr lang="en-CA" sz="2800" dirty="0"/>
          </a:p>
        </p:txBody>
      </p:sp>
      <p:sp>
        <p:nvSpPr>
          <p:cNvPr id="3" name="Content Placeholder 2">
            <a:extLst>
              <a:ext uri="{FF2B5EF4-FFF2-40B4-BE49-F238E27FC236}">
                <a16:creationId xmlns:a16="http://schemas.microsoft.com/office/drawing/2014/main" id="{A565836A-B2CC-4995-A053-419971D82CAF}"/>
              </a:ext>
            </a:extLst>
          </p:cNvPr>
          <p:cNvSpPr>
            <a:spLocks noGrp="1"/>
          </p:cNvSpPr>
          <p:nvPr>
            <p:ph idx="1"/>
          </p:nvPr>
        </p:nvSpPr>
        <p:spPr>
          <a:xfrm>
            <a:off x="838199" y="1103432"/>
            <a:ext cx="10515600" cy="3784110"/>
          </a:xfrm>
        </p:spPr>
        <p:txBody>
          <a:bodyPr vert="horz" lIns="91440" tIns="45720" rIns="91440" bIns="45720" rtlCol="0" anchor="t">
            <a:normAutofit/>
          </a:bodyPr>
          <a:lstStyle/>
          <a:p>
            <a:pPr marL="0" indent="0">
              <a:lnSpc>
                <a:spcPct val="100000"/>
              </a:lnSpc>
              <a:spcBef>
                <a:spcPts val="600"/>
              </a:spcBef>
              <a:buNone/>
            </a:pPr>
            <a:r>
              <a:rPr lang="en-CA" dirty="0"/>
              <a:t>The </a:t>
            </a:r>
            <a:r>
              <a:rPr lang="en-CA" dirty="0">
                <a:hlinkClick r:id="rId4"/>
              </a:rPr>
              <a:t>Report an Adverse Reaction or Medical Device Problem </a:t>
            </a:r>
            <a:r>
              <a:rPr lang="en-CA" dirty="0"/>
              <a:t>web page provides access to more information and forms. </a:t>
            </a:r>
          </a:p>
        </p:txBody>
      </p:sp>
      <p:pic>
        <p:nvPicPr>
          <p:cNvPr id="4" name="Picture 3" descr="Screen capture of the Government of Canada website showing the &quot;Report an Adverse Reaction or Medical Device Problem&quot; page.">
            <a:extLst>
              <a:ext uri="{FF2B5EF4-FFF2-40B4-BE49-F238E27FC236}">
                <a16:creationId xmlns:a16="http://schemas.microsoft.com/office/drawing/2014/main" id="{CCBB0694-D27C-45B7-A984-90278E98533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317819" y="2078810"/>
            <a:ext cx="7556360" cy="3878383"/>
          </a:xfrm>
          <a:prstGeom prst="rect">
            <a:avLst/>
          </a:prstGeom>
          <a:ln>
            <a:noFill/>
          </a:ln>
        </p:spPr>
      </p:pic>
      <p:sp>
        <p:nvSpPr>
          <p:cNvPr id="7" name="TextBox 6">
            <a:extLst>
              <a:ext uri="{FF2B5EF4-FFF2-40B4-BE49-F238E27FC236}">
                <a16:creationId xmlns:a16="http://schemas.microsoft.com/office/drawing/2014/main" id="{BB50BE55-71CB-4509-BC4D-F88039014BFF}"/>
              </a:ext>
            </a:extLst>
          </p:cNvPr>
          <p:cNvSpPr txBox="1"/>
          <p:nvPr/>
        </p:nvSpPr>
        <p:spPr>
          <a:xfrm>
            <a:off x="838199" y="6328320"/>
            <a:ext cx="10609163" cy="276999"/>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Source: </a:t>
            </a:r>
            <a:r>
              <a:rPr lang="en-CA" sz="1200" dirty="0">
                <a:latin typeface="Arial" panose="020B0604020202020204" pitchFamily="34" charset="0"/>
                <a:cs typeface="Arial" panose="020B0604020202020204" pitchFamily="34" charset="0"/>
                <a:hlinkClick r:id="rId4"/>
              </a:rPr>
              <a:t>https://www.canada.ca/en/health-canada/services/drugs-health-products/medeffect-canada/adverse-reaction-reporting.html</a:t>
            </a:r>
            <a:r>
              <a:rPr lang="en-CA" sz="1200" dirty="0">
                <a:latin typeface="Arial" panose="020B0604020202020204" pitchFamily="34" charset="0"/>
                <a:cs typeface="Arial" panose="020B0604020202020204" pitchFamily="34" charset="0"/>
              </a:rPr>
              <a:t> </a:t>
            </a:r>
          </a:p>
        </p:txBody>
      </p:sp>
    </p:spTree>
    <p:custDataLst>
      <p:tags r:id="rId1"/>
    </p:custDataLst>
    <p:extLst>
      <p:ext uri="{BB962C8B-B14F-4D97-AF65-F5344CB8AC3E}">
        <p14:creationId xmlns:p14="http://schemas.microsoft.com/office/powerpoint/2010/main" val="3276088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31C92-FDB4-41CD-8E2E-D8B4D1F2F753}"/>
              </a:ext>
            </a:extLst>
          </p:cNvPr>
          <p:cNvSpPr>
            <a:spLocks noGrp="1"/>
          </p:cNvSpPr>
          <p:nvPr>
            <p:ph type="title"/>
          </p:nvPr>
        </p:nvSpPr>
        <p:spPr>
          <a:xfrm>
            <a:off x="838200" y="392297"/>
            <a:ext cx="10515600" cy="1325563"/>
          </a:xfrm>
        </p:spPr>
        <p:txBody>
          <a:bodyPr anchor="t"/>
          <a:lstStyle/>
          <a:p>
            <a:r>
              <a:rPr lang="en-CA" dirty="0"/>
              <a:t>Patients Can Contact Health Canada</a:t>
            </a:r>
            <a:endParaRPr lang="en-CA" sz="2800" dirty="0"/>
          </a:p>
        </p:txBody>
      </p:sp>
      <p:sp>
        <p:nvSpPr>
          <p:cNvPr id="5" name="Content Placeholder 4">
            <a:extLst>
              <a:ext uri="{FF2B5EF4-FFF2-40B4-BE49-F238E27FC236}">
                <a16:creationId xmlns:a16="http://schemas.microsoft.com/office/drawing/2014/main" id="{9C875F46-0154-4B5F-A575-1D618CF48D8B}"/>
              </a:ext>
            </a:extLst>
          </p:cNvPr>
          <p:cNvSpPr>
            <a:spLocks noGrp="1"/>
          </p:cNvSpPr>
          <p:nvPr>
            <p:ph idx="1"/>
          </p:nvPr>
        </p:nvSpPr>
        <p:spPr>
          <a:xfrm>
            <a:off x="838200" y="1072792"/>
            <a:ext cx="10515600" cy="5034093"/>
          </a:xfrm>
        </p:spPr>
        <p:txBody>
          <a:bodyPr vert="horz" lIns="91440" tIns="45720" rIns="91440" bIns="45720" rtlCol="0" anchor="t">
            <a:normAutofit lnSpcReduction="10000"/>
          </a:bodyPr>
          <a:lstStyle/>
          <a:p>
            <a:pPr marL="0" indent="0">
              <a:lnSpc>
                <a:spcPct val="100000"/>
              </a:lnSpc>
              <a:spcBef>
                <a:spcPts val="600"/>
              </a:spcBef>
              <a:spcAft>
                <a:spcPts val="1800"/>
              </a:spcAft>
              <a:buNone/>
            </a:pPr>
            <a:r>
              <a:rPr lang="en-CA" dirty="0"/>
              <a:t>The</a:t>
            </a:r>
            <a:r>
              <a:rPr lang="en-CA" b="1" dirty="0"/>
              <a:t> </a:t>
            </a:r>
            <a:r>
              <a:rPr lang="en-CA" b="1" dirty="0">
                <a:hlinkClick r:id="rId4"/>
              </a:rPr>
              <a:t>Canada Vigilance Program </a:t>
            </a:r>
            <a:r>
              <a:rPr lang="en-CA" dirty="0">
                <a:solidFill>
                  <a:schemeClr val="tx1"/>
                </a:solidFill>
              </a:rPr>
              <a:t>collects and assesses reports of harm involving health products marketed in Canada. </a:t>
            </a:r>
            <a:endParaRPr lang="en-CA" dirty="0">
              <a:solidFill>
                <a:srgbClr val="FF0000"/>
              </a:solidFill>
            </a:endParaRPr>
          </a:p>
          <a:p>
            <a:pPr marL="0" indent="0">
              <a:lnSpc>
                <a:spcPct val="100000"/>
              </a:lnSpc>
              <a:spcBef>
                <a:spcPts val="600"/>
              </a:spcBef>
              <a:spcAft>
                <a:spcPts val="600"/>
              </a:spcAft>
              <a:buNone/>
            </a:pPr>
            <a:r>
              <a:rPr lang="en-CA" b="1" dirty="0">
                <a:latin typeface="Arial"/>
                <a:cs typeface="Arial"/>
              </a:rPr>
              <a:t>Voluntary Reporting for Health Products </a:t>
            </a:r>
          </a:p>
          <a:p>
            <a:pPr>
              <a:lnSpc>
                <a:spcPct val="100000"/>
              </a:lnSpc>
              <a:spcBef>
                <a:spcPts val="600"/>
              </a:spcBef>
              <a:spcAft>
                <a:spcPts val="600"/>
              </a:spcAft>
            </a:pPr>
            <a:r>
              <a:rPr lang="en-CA" dirty="0">
                <a:latin typeface="Arial"/>
                <a:cs typeface="Arial"/>
              </a:rPr>
              <a:t>Online form: </a:t>
            </a:r>
            <a:r>
              <a:rPr lang="en-CA" dirty="0">
                <a:latin typeface="Arial"/>
                <a:cs typeface="Arial"/>
                <a:hlinkClick r:id="rId5"/>
              </a:rPr>
              <a:t>https://hpr-rps.hres.ca/static/content/form-formule.php</a:t>
            </a:r>
            <a:endParaRPr lang="en-CA" dirty="0">
              <a:latin typeface="Arial"/>
              <a:cs typeface="Arial"/>
            </a:endParaRPr>
          </a:p>
          <a:p>
            <a:pPr>
              <a:lnSpc>
                <a:spcPct val="100000"/>
              </a:lnSpc>
              <a:spcBef>
                <a:spcPts val="600"/>
              </a:spcBef>
              <a:spcAft>
                <a:spcPts val="600"/>
              </a:spcAft>
            </a:pPr>
            <a:r>
              <a:rPr lang="en-CA" dirty="0"/>
              <a:t>Telephone: 1-866-234-2345 (toll-free)</a:t>
            </a:r>
          </a:p>
          <a:p>
            <a:pPr>
              <a:lnSpc>
                <a:spcPct val="100000"/>
              </a:lnSpc>
              <a:spcBef>
                <a:spcPts val="600"/>
              </a:spcBef>
              <a:spcAft>
                <a:spcPts val="600"/>
              </a:spcAft>
            </a:pPr>
            <a:r>
              <a:rPr lang="en-CA" dirty="0"/>
              <a:t>Fax or Mail: Download, print and complete the </a:t>
            </a:r>
            <a:r>
              <a:rPr lang="en-CA" dirty="0">
                <a:hlinkClick r:id="rId4"/>
              </a:rPr>
              <a:t>Side Effect Reporting Form </a:t>
            </a:r>
            <a:br>
              <a:rPr lang="en-CA" dirty="0"/>
            </a:br>
            <a:r>
              <a:rPr lang="en-CA" dirty="0"/>
              <a:t>(please read the instructions before completing the form)</a:t>
            </a:r>
          </a:p>
          <a:p>
            <a:pPr lvl="1">
              <a:lnSpc>
                <a:spcPct val="100000"/>
              </a:lnSpc>
              <a:spcBef>
                <a:spcPts val="600"/>
              </a:spcBef>
            </a:pPr>
            <a:r>
              <a:rPr lang="en-CA" sz="2000" dirty="0"/>
              <a:t>Fax: 1-866-678-6789 (toll-free)</a:t>
            </a:r>
          </a:p>
          <a:p>
            <a:pPr lvl="1">
              <a:lnSpc>
                <a:spcPct val="100000"/>
              </a:lnSpc>
              <a:spcBef>
                <a:spcPts val="600"/>
              </a:spcBef>
              <a:spcAft>
                <a:spcPts val="600"/>
              </a:spcAft>
            </a:pPr>
            <a:r>
              <a:rPr lang="en-CA" sz="2000" dirty="0"/>
              <a:t>Mail: Canada Vigilance Office (using the postage paid label)</a:t>
            </a:r>
          </a:p>
          <a:p>
            <a:pPr marL="0" indent="0">
              <a:lnSpc>
                <a:spcPct val="100000"/>
              </a:lnSpc>
              <a:spcBef>
                <a:spcPts val="600"/>
              </a:spcBef>
              <a:spcAft>
                <a:spcPts val="600"/>
              </a:spcAft>
              <a:buNone/>
            </a:pPr>
            <a:endParaRPr lang="en-CA" dirty="0"/>
          </a:p>
          <a:p>
            <a:pPr marL="0" indent="0">
              <a:lnSpc>
                <a:spcPct val="100000"/>
              </a:lnSpc>
              <a:spcBef>
                <a:spcPts val="600"/>
              </a:spcBef>
              <a:spcAft>
                <a:spcPts val="600"/>
              </a:spcAft>
              <a:buNone/>
            </a:pPr>
            <a:r>
              <a:rPr lang="en-CA" dirty="0"/>
              <a:t>You can report medical device incidents to Health Canada by completing a </a:t>
            </a:r>
            <a:br>
              <a:rPr lang="en-CA" dirty="0"/>
            </a:br>
            <a:r>
              <a:rPr lang="en-CA" dirty="0">
                <a:hlinkClick r:id="rId6"/>
              </a:rPr>
              <a:t>Health Product Complaint Form</a:t>
            </a:r>
            <a:endParaRPr lang="en-CA" sz="2200" dirty="0"/>
          </a:p>
        </p:txBody>
      </p:sp>
    </p:spTree>
    <p:custDataLst>
      <p:tags r:id="rId1"/>
    </p:custDataLst>
    <p:extLst>
      <p:ext uri="{BB962C8B-B14F-4D97-AF65-F5344CB8AC3E}">
        <p14:creationId xmlns:p14="http://schemas.microsoft.com/office/powerpoint/2010/main" val="1349305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122E0D-176F-4458-9A6F-E3A29B7A94D7}"/>
              </a:ext>
            </a:extLst>
          </p:cNvPr>
          <p:cNvSpPr>
            <a:spLocks noGrp="1"/>
          </p:cNvSpPr>
          <p:nvPr>
            <p:ph type="title"/>
          </p:nvPr>
        </p:nvSpPr>
        <p:spPr/>
        <p:txBody>
          <a:bodyPr anchor="t"/>
          <a:lstStyle/>
          <a:p>
            <a:r>
              <a:rPr lang="en-CA" sz="2800" dirty="0"/>
              <a:t>How </a:t>
            </a:r>
            <a:r>
              <a:rPr lang="en-CA" dirty="0">
                <a:latin typeface="Arial"/>
                <a:cs typeface="Arial"/>
              </a:rPr>
              <a:t>Health Canada Shares Information with the Public</a:t>
            </a:r>
            <a:br>
              <a:rPr lang="en-CA" dirty="0">
                <a:latin typeface="Arial"/>
                <a:cs typeface="Arial"/>
              </a:rPr>
            </a:br>
            <a:endParaRPr lang="en-CA" sz="2800" dirty="0"/>
          </a:p>
        </p:txBody>
      </p:sp>
      <p:sp>
        <p:nvSpPr>
          <p:cNvPr id="2" name="Content Placeholder 1">
            <a:extLst>
              <a:ext uri="{FF2B5EF4-FFF2-40B4-BE49-F238E27FC236}">
                <a16:creationId xmlns:a16="http://schemas.microsoft.com/office/drawing/2014/main" id="{D0B735F3-EE83-432B-AF61-DE44B8452AD1}"/>
              </a:ext>
            </a:extLst>
          </p:cNvPr>
          <p:cNvSpPr>
            <a:spLocks noGrp="1"/>
          </p:cNvSpPr>
          <p:nvPr>
            <p:ph idx="1"/>
          </p:nvPr>
        </p:nvSpPr>
        <p:spPr>
          <a:xfrm>
            <a:off x="838200" y="1085849"/>
            <a:ext cx="10515600" cy="1567899"/>
          </a:xfrm>
        </p:spPr>
        <p:txBody>
          <a:bodyPr vert="horz" lIns="91440" tIns="45720" rIns="91440" bIns="45720" rtlCol="0" anchor="t">
            <a:normAutofit/>
          </a:bodyPr>
          <a:lstStyle/>
          <a:p>
            <a:pPr marL="0" indent="0">
              <a:lnSpc>
                <a:spcPct val="100000"/>
              </a:lnSpc>
              <a:spcBef>
                <a:spcPts val="600"/>
              </a:spcBef>
              <a:spcAft>
                <a:spcPts val="600"/>
              </a:spcAft>
              <a:buNone/>
            </a:pPr>
            <a:r>
              <a:rPr lang="en-CA" dirty="0">
                <a:latin typeface="Arial"/>
                <a:cs typeface="Arial"/>
              </a:rPr>
              <a:t>Health Canada shares findings with the public to</a:t>
            </a:r>
            <a:r>
              <a:rPr lang="en-CA" b="1" dirty="0">
                <a:latin typeface="Arial"/>
                <a:cs typeface="Arial"/>
              </a:rPr>
              <a:t> alert </a:t>
            </a:r>
            <a:r>
              <a:rPr lang="en-CA" dirty="0">
                <a:latin typeface="Arial"/>
                <a:cs typeface="Arial"/>
              </a:rPr>
              <a:t>and </a:t>
            </a:r>
            <a:r>
              <a:rPr lang="en-CA" b="1" dirty="0">
                <a:latin typeface="Arial"/>
                <a:cs typeface="Arial"/>
              </a:rPr>
              <a:t>educate </a:t>
            </a:r>
            <a:r>
              <a:rPr lang="en-CA" dirty="0">
                <a:latin typeface="Arial"/>
                <a:cs typeface="Arial"/>
              </a:rPr>
              <a:t>about risks related to health products. </a:t>
            </a:r>
            <a:r>
              <a:rPr lang="en-CA" dirty="0"/>
              <a:t> </a:t>
            </a:r>
          </a:p>
          <a:p>
            <a:pPr marL="0" indent="0">
              <a:lnSpc>
                <a:spcPct val="100000"/>
              </a:lnSpc>
              <a:spcBef>
                <a:spcPts val="600"/>
              </a:spcBef>
              <a:spcAft>
                <a:spcPts val="600"/>
              </a:spcAft>
              <a:buNone/>
            </a:pPr>
            <a:r>
              <a:rPr lang="en-CA" b="1" dirty="0">
                <a:latin typeface="Arial"/>
                <a:cs typeface="Arial"/>
              </a:rPr>
              <a:t>Multiple sources of safety information </a:t>
            </a:r>
            <a:r>
              <a:rPr lang="en-CA" dirty="0">
                <a:latin typeface="Arial"/>
                <a:cs typeface="Arial"/>
              </a:rPr>
              <a:t>are available:</a:t>
            </a:r>
          </a:p>
        </p:txBody>
      </p:sp>
      <p:sp>
        <p:nvSpPr>
          <p:cNvPr id="4" name="TextBox 3">
            <a:extLst>
              <a:ext uri="{FF2B5EF4-FFF2-40B4-BE49-F238E27FC236}">
                <a16:creationId xmlns:a16="http://schemas.microsoft.com/office/drawing/2014/main" id="{F2DB4B57-F640-42C2-AA43-8F556D9C0FEB}"/>
              </a:ext>
            </a:extLst>
          </p:cNvPr>
          <p:cNvSpPr txBox="1"/>
          <p:nvPr/>
        </p:nvSpPr>
        <p:spPr>
          <a:xfrm>
            <a:off x="838200" y="2411412"/>
            <a:ext cx="7550426" cy="3570208"/>
          </a:xfrm>
          <a:prstGeom prst="rect">
            <a:avLst/>
          </a:prstGeom>
          <a:noFill/>
        </p:spPr>
        <p:txBody>
          <a:bodyPr wrap="square" rtlCol="0">
            <a:spAutoFit/>
          </a:bodyPr>
          <a:lstStyle/>
          <a:p>
            <a:pPr marL="229870" marR="0" lvl="0" indent="-22987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CA" sz="1600" b="0" i="0" u="none" strike="noStrike" kern="1200" cap="none" spc="0" normalizeH="0" baseline="0" noProof="0" dirty="0">
                <a:ln>
                  <a:noFill/>
                </a:ln>
                <a:solidFill>
                  <a:prstClr val="black"/>
                </a:solidFill>
                <a:effectLst/>
                <a:uLnTx/>
                <a:uFillTx/>
                <a:latin typeface="Arial"/>
                <a:ea typeface="+mn-ea"/>
                <a:cs typeface="Arial"/>
                <a:hlinkClick r:id="rId3"/>
              </a:rPr>
              <a:t>Adverse Reaction Online Database</a:t>
            </a:r>
            <a:r>
              <a:rPr kumimoji="0" lang="en-CA" sz="1600" b="0" i="0" u="none" strike="noStrike" kern="1200" cap="none" spc="0" normalizeH="0" baseline="0" noProof="0" dirty="0">
                <a:ln>
                  <a:noFill/>
                </a:ln>
                <a:solidFill>
                  <a:prstClr val="black"/>
                </a:solidFill>
                <a:effectLst/>
                <a:uLnTx/>
                <a:uFillTx/>
                <a:latin typeface="Arial"/>
                <a:ea typeface="+mn-ea"/>
                <a:cs typeface="Arial"/>
              </a:rPr>
              <a:t> </a:t>
            </a:r>
            <a:r>
              <a:rPr kumimoji="0" lang="en-CA" sz="1400" b="0" i="0" u="none" strike="noStrike" kern="1200" cap="none" spc="0" normalizeH="0" baseline="0" noProof="0" dirty="0">
                <a:ln>
                  <a:noFill/>
                </a:ln>
                <a:solidFill>
                  <a:prstClr val="black"/>
                </a:solidFill>
                <a:effectLst/>
                <a:uLnTx/>
                <a:uFillTx/>
                <a:latin typeface="Arial"/>
                <a:ea typeface="+mn-ea"/>
                <a:cs typeface="Arial"/>
              </a:rPr>
              <a:t>(https://www.canada.ca/en/health-canada/services/drugs-health-products/medeffect-canada/adverse-reaction-database.html) </a:t>
            </a:r>
          </a:p>
          <a:p>
            <a:pPr marL="229870" marR="0" lvl="0" indent="-22987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CA" sz="1600" b="0" i="0" u="none" strike="noStrike" kern="1200" cap="none" spc="0" normalizeH="0" baseline="0" noProof="0" dirty="0">
                <a:ln>
                  <a:noFill/>
                </a:ln>
                <a:solidFill>
                  <a:prstClr val="black"/>
                </a:solidFill>
                <a:effectLst/>
                <a:uLnTx/>
                <a:uFillTx/>
                <a:latin typeface="Arial"/>
                <a:ea typeface="+mn-ea"/>
                <a:cs typeface="Arial"/>
                <a:hlinkClick r:id="rId4"/>
              </a:rPr>
              <a:t>Medical Device Incidents Database </a:t>
            </a:r>
            <a:r>
              <a:rPr kumimoji="0" lang="en-CA" sz="1400" b="0" i="0" u="none" strike="noStrike" kern="1200" cap="none" spc="0" normalizeH="0" baseline="0" noProof="0" dirty="0">
                <a:ln>
                  <a:noFill/>
                </a:ln>
                <a:solidFill>
                  <a:prstClr val="black"/>
                </a:solidFill>
                <a:effectLst/>
                <a:uLnTx/>
                <a:uFillTx/>
                <a:latin typeface="Arial"/>
                <a:ea typeface="+mn-ea"/>
                <a:cs typeface="Arial"/>
              </a:rPr>
              <a:t>(https://hpr-rps.hres.ca/mdi_landing.php)</a:t>
            </a:r>
          </a:p>
          <a:p>
            <a:pPr marL="229870" marR="0" lvl="0" indent="-22987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CA" sz="1600" b="0" i="0" u="none" strike="noStrike" kern="1200" cap="none" spc="0" normalizeH="0" baseline="0" noProof="0" dirty="0">
                <a:ln>
                  <a:noFill/>
                </a:ln>
                <a:solidFill>
                  <a:prstClr val="black"/>
                </a:solidFill>
                <a:effectLst/>
                <a:uLnTx/>
                <a:uFillTx/>
                <a:latin typeface="Arial"/>
                <a:ea typeface="+mn-ea"/>
                <a:cs typeface="Arial"/>
                <a:hlinkClick r:id="rId5"/>
              </a:rPr>
              <a:t>Annual AR/MDP Trends Report </a:t>
            </a:r>
            <a:r>
              <a:rPr kumimoji="0" lang="en-CA" sz="1400" b="0" i="0" u="none" strike="noStrike" kern="1200" cap="none" spc="0" normalizeH="0" baseline="0" noProof="0" dirty="0">
                <a:ln>
                  <a:noFill/>
                </a:ln>
                <a:solidFill>
                  <a:prstClr val="black"/>
                </a:solidFill>
                <a:effectLst/>
                <a:uLnTx/>
                <a:uFillTx/>
                <a:latin typeface="Arial"/>
                <a:ea typeface="+mn-ea"/>
                <a:cs typeface="Arial"/>
              </a:rPr>
              <a:t>(https://www.canada.ca/en/health-canada/services/publications/drugs-health-products/annual-trends-adverse-reaction-case-reports-health-products-medical-device-problem-incidents.html)</a:t>
            </a:r>
          </a:p>
          <a:p>
            <a:pPr marL="229870" marR="0" lvl="0" indent="-22987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CA" sz="1600" b="0" i="0" u="none" strike="noStrike" kern="1200" cap="none" spc="0" normalizeH="0" baseline="0" noProof="0" dirty="0">
                <a:ln>
                  <a:noFill/>
                </a:ln>
                <a:solidFill>
                  <a:prstClr val="black"/>
                </a:solidFill>
                <a:effectLst/>
                <a:uLnTx/>
                <a:uFillTx/>
                <a:latin typeface="Arial"/>
                <a:ea typeface="+mn-ea"/>
                <a:cs typeface="Arial"/>
                <a:hlinkClick r:id="rId6"/>
              </a:rPr>
              <a:t>Health Canada Safety Reviews </a:t>
            </a:r>
            <a:r>
              <a:rPr kumimoji="0" lang="en-CA" sz="1400" b="0" i="0" u="none" strike="noStrike" kern="1200" cap="none" spc="0" normalizeH="0" baseline="0" noProof="0" dirty="0">
                <a:ln>
                  <a:noFill/>
                </a:ln>
                <a:solidFill>
                  <a:prstClr val="black"/>
                </a:solidFill>
                <a:effectLst/>
                <a:uLnTx/>
                <a:uFillTx/>
                <a:latin typeface="Arial"/>
                <a:ea typeface="+mn-ea"/>
                <a:cs typeface="Arial"/>
              </a:rPr>
              <a:t>(https://www.canada.ca/en/health-canada/services/drugs-health-products/medeffect-canada/safety-reviews.html) </a:t>
            </a:r>
          </a:p>
          <a:p>
            <a:pPr marL="229870" marR="0" lvl="0" indent="-22987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CA" sz="1600" b="0" i="0" u="none" strike="noStrike" kern="1200" cap="none" spc="0" normalizeH="0" baseline="0" noProof="0" dirty="0">
                <a:ln>
                  <a:noFill/>
                </a:ln>
                <a:solidFill>
                  <a:prstClr val="black"/>
                </a:solidFill>
                <a:effectLst/>
                <a:uLnTx/>
                <a:uFillTx/>
                <a:latin typeface="Arial"/>
                <a:ea typeface="+mn-ea"/>
                <a:cs typeface="Arial"/>
                <a:hlinkClick r:id="rId7"/>
              </a:rPr>
              <a:t>Health Canada Recalls and Safety Alerts</a:t>
            </a:r>
            <a:r>
              <a:rPr kumimoji="0" lang="en-CA" sz="1400" b="0" i="0" u="none" strike="noStrike" kern="1200" cap="none" spc="0" normalizeH="0" baseline="0" noProof="0" dirty="0">
                <a:ln>
                  <a:noFill/>
                </a:ln>
                <a:solidFill>
                  <a:prstClr val="black"/>
                </a:solidFill>
                <a:effectLst/>
                <a:uLnTx/>
                <a:uFillTx/>
                <a:latin typeface="Arial"/>
                <a:ea typeface="+mn-ea"/>
                <a:cs typeface="Arial"/>
              </a:rPr>
              <a:t> (http://www.healthycanadians.gc.ca/recall-alert-rappel-avis/index-eng.php?cat=3)</a:t>
            </a:r>
          </a:p>
          <a:p>
            <a:pPr marL="229870" marR="0" lvl="0" indent="-22987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CA" sz="1600" b="0" i="0" u="none" strike="noStrike" kern="1200" cap="none" spc="0" normalizeH="0" baseline="0" noProof="0" dirty="0">
                <a:ln>
                  <a:noFill/>
                </a:ln>
                <a:solidFill>
                  <a:prstClr val="black"/>
                </a:solidFill>
                <a:effectLst/>
                <a:uLnTx/>
                <a:uFillTx/>
                <a:latin typeface="Arial"/>
                <a:ea typeface="+mn-ea"/>
                <a:cs typeface="Arial"/>
                <a:hlinkClick r:id="rId8"/>
              </a:rPr>
              <a:t>Health Product InfoWatch </a:t>
            </a:r>
            <a:r>
              <a:rPr kumimoji="0" lang="en-CA" sz="1400" b="0" i="0" u="none" strike="noStrike" kern="1200" cap="none" spc="0" normalizeH="0" baseline="0" noProof="0" dirty="0">
                <a:ln>
                  <a:noFill/>
                </a:ln>
                <a:solidFill>
                  <a:prstClr val="black"/>
                </a:solidFill>
                <a:effectLst/>
                <a:uLnTx/>
                <a:uFillTx/>
                <a:latin typeface="Arial"/>
                <a:ea typeface="+mn-ea"/>
                <a:cs typeface="Arial"/>
              </a:rPr>
              <a:t>(https://www.canada.ca/en/health-canada/services/drugs-health-products/medeffect-canada/health-product-infowatch.html) </a:t>
            </a:r>
          </a:p>
          <a:p>
            <a:pPr marL="229870" marR="0" lvl="0" indent="-22987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CA" sz="1600" b="0" i="0" u="none" strike="noStrike" kern="1200" cap="none" spc="0" normalizeH="0" baseline="0" noProof="0" dirty="0">
                <a:ln>
                  <a:noFill/>
                </a:ln>
                <a:solidFill>
                  <a:prstClr val="black"/>
                </a:solidFill>
                <a:effectLst/>
                <a:uLnTx/>
                <a:uFillTx/>
                <a:latin typeface="Arial"/>
                <a:ea typeface="+mn-ea"/>
                <a:cs typeface="Arial"/>
                <a:hlinkClick r:id="rId9"/>
              </a:rPr>
              <a:t>Drug and Health Product Register (DHPR) </a:t>
            </a:r>
            <a:r>
              <a:rPr kumimoji="0" lang="en-CA" sz="1400" b="0" i="0" u="none" strike="noStrike" kern="1200" cap="none" spc="0" normalizeH="0" baseline="0" noProof="0" dirty="0">
                <a:ln>
                  <a:noFill/>
                </a:ln>
                <a:solidFill>
                  <a:prstClr val="black"/>
                </a:solidFill>
                <a:effectLst/>
                <a:uLnTx/>
                <a:uFillTx/>
                <a:latin typeface="Arial"/>
                <a:ea typeface="+mn-ea"/>
                <a:cs typeface="Arial"/>
              </a:rPr>
              <a:t>(https://hpr-rps.hres.ca/)</a:t>
            </a:r>
          </a:p>
        </p:txBody>
      </p:sp>
      <p:pic>
        <p:nvPicPr>
          <p:cNvPr id="7" name="Picture 6" descr="Seven screen captures showing the following pages on the Government of Canada website:&#10;- Health Product InfoWatch&#10;- Recalls and safety alerts&#10;- Safety Reviews&#10;- MedEffect Canada&#10;- Canada Vigilance Program&#10;- The Drug and Health Product Register&#10;- Health Canada">
            <a:extLst>
              <a:ext uri="{FF2B5EF4-FFF2-40B4-BE49-F238E27FC236}">
                <a16:creationId xmlns:a16="http://schemas.microsoft.com/office/drawing/2014/main" id="{772C1427-6480-492C-9C36-524949A4F3C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219660" y="2261802"/>
            <a:ext cx="3845033" cy="351400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69602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122E0D-176F-4458-9A6F-E3A29B7A94D7}"/>
              </a:ext>
            </a:extLst>
          </p:cNvPr>
          <p:cNvSpPr>
            <a:spLocks noGrp="1"/>
          </p:cNvSpPr>
          <p:nvPr>
            <p:ph type="title"/>
          </p:nvPr>
        </p:nvSpPr>
        <p:spPr/>
        <p:txBody>
          <a:bodyPr anchor="t"/>
          <a:lstStyle/>
          <a:p>
            <a:r>
              <a:rPr lang="en-CA" dirty="0"/>
              <a:t>Adverse Reaction Online Database</a:t>
            </a:r>
          </a:p>
        </p:txBody>
      </p:sp>
      <p:sp>
        <p:nvSpPr>
          <p:cNvPr id="4" name="Content Placeholder 3">
            <a:extLst>
              <a:ext uri="{FF2B5EF4-FFF2-40B4-BE49-F238E27FC236}">
                <a16:creationId xmlns:a16="http://schemas.microsoft.com/office/drawing/2014/main" id="{5225AD61-99A1-4D63-A661-F6CD653593A1}"/>
              </a:ext>
            </a:extLst>
          </p:cNvPr>
          <p:cNvSpPr>
            <a:spLocks noGrp="1"/>
          </p:cNvSpPr>
          <p:nvPr>
            <p:ph idx="1"/>
          </p:nvPr>
        </p:nvSpPr>
        <p:spPr>
          <a:xfrm>
            <a:off x="838199" y="1103801"/>
            <a:ext cx="10514390" cy="4873881"/>
          </a:xfrm>
        </p:spPr>
        <p:txBody>
          <a:bodyPr vert="horz" lIns="91440" tIns="45720" rIns="91440" bIns="45720" rtlCol="0" anchor="t">
            <a:normAutofit/>
          </a:bodyPr>
          <a:lstStyle/>
          <a:p>
            <a:pPr marL="0" indent="0">
              <a:lnSpc>
                <a:spcPct val="100000"/>
              </a:lnSpc>
              <a:spcBef>
                <a:spcPts val="600"/>
              </a:spcBef>
              <a:spcAft>
                <a:spcPts val="600"/>
              </a:spcAft>
              <a:buNone/>
            </a:pPr>
            <a:r>
              <a:rPr lang="en-CA" b="1" dirty="0">
                <a:latin typeface="Arial"/>
                <a:cs typeface="Arial"/>
              </a:rPr>
              <a:t>Canada Vigilance Adverse Reaction Online Database</a:t>
            </a:r>
          </a:p>
          <a:p>
            <a:pPr>
              <a:lnSpc>
                <a:spcPct val="100000"/>
              </a:lnSpc>
              <a:spcBef>
                <a:spcPts val="600"/>
              </a:spcBef>
              <a:spcAft>
                <a:spcPts val="600"/>
              </a:spcAft>
            </a:pPr>
            <a:r>
              <a:rPr lang="en-CA" dirty="0">
                <a:latin typeface="Arial"/>
                <a:cs typeface="Arial"/>
              </a:rPr>
              <a:t>Searchable database with information from reports since 1965</a:t>
            </a:r>
          </a:p>
          <a:p>
            <a:pPr marL="0" indent="0">
              <a:lnSpc>
                <a:spcPct val="100000"/>
              </a:lnSpc>
              <a:spcBef>
                <a:spcPts val="3000"/>
              </a:spcBef>
              <a:spcAft>
                <a:spcPts val="600"/>
              </a:spcAft>
              <a:buNone/>
            </a:pPr>
            <a:r>
              <a:rPr lang="en-CA" dirty="0">
                <a:latin typeface="Arial"/>
                <a:cs typeface="Arial"/>
              </a:rPr>
              <a:t>Reports can be </a:t>
            </a:r>
            <a:r>
              <a:rPr lang="en-CA" dirty="0">
                <a:latin typeface="Arial"/>
                <a:cs typeface="Arial"/>
                <a:hlinkClick r:id="rId3"/>
              </a:rPr>
              <a:t>searched</a:t>
            </a:r>
            <a:r>
              <a:rPr lang="en-CA" dirty="0">
                <a:latin typeface="Arial"/>
                <a:cs typeface="Arial"/>
              </a:rPr>
              <a:t> by:</a:t>
            </a:r>
          </a:p>
          <a:p>
            <a:pPr marL="229870" indent="-229870">
              <a:lnSpc>
                <a:spcPct val="100000"/>
              </a:lnSpc>
              <a:spcBef>
                <a:spcPts val="0"/>
              </a:spcBef>
              <a:spcAft>
                <a:spcPts val="600"/>
              </a:spcAft>
              <a:buSzPct val="100000"/>
            </a:pPr>
            <a:r>
              <a:rPr lang="en-CA" sz="1800" dirty="0">
                <a:latin typeface="Arial"/>
                <a:cs typeface="Arial"/>
              </a:rPr>
              <a:t>report date, seriousness and source </a:t>
            </a:r>
          </a:p>
          <a:p>
            <a:pPr marL="229870" indent="-229870">
              <a:lnSpc>
                <a:spcPct val="100000"/>
              </a:lnSpc>
              <a:spcBef>
                <a:spcPts val="0"/>
              </a:spcBef>
              <a:spcAft>
                <a:spcPts val="600"/>
              </a:spcAft>
              <a:buSzPct val="100000"/>
              <a:buFont typeface="Arial" panose="020B0604020202020204" pitchFamily="34" charset="0"/>
              <a:buChar char="•"/>
            </a:pPr>
            <a:r>
              <a:rPr lang="en-CA" sz="1800" dirty="0">
                <a:latin typeface="Arial"/>
                <a:cs typeface="Arial"/>
              </a:rPr>
              <a:t>patient information (gender, age and outcomes) </a:t>
            </a:r>
            <a:endParaRPr lang="en-CA" sz="1800" dirty="0"/>
          </a:p>
          <a:p>
            <a:pPr marL="229870" indent="-229870">
              <a:lnSpc>
                <a:spcPct val="100000"/>
              </a:lnSpc>
              <a:spcBef>
                <a:spcPts val="0"/>
              </a:spcBef>
              <a:spcAft>
                <a:spcPts val="600"/>
              </a:spcAft>
              <a:buSzPct val="100000"/>
              <a:buFont typeface="Arial" panose="020B0604020202020204" pitchFamily="34" charset="0"/>
              <a:buChar char="•"/>
            </a:pPr>
            <a:r>
              <a:rPr lang="en-CA" sz="1800" dirty="0">
                <a:latin typeface="Arial"/>
                <a:cs typeface="Arial"/>
              </a:rPr>
              <a:t>suspect health product by brand name and </a:t>
            </a:r>
            <a:br>
              <a:rPr lang="en-CA" sz="1800" dirty="0">
                <a:latin typeface="Arial"/>
                <a:cs typeface="Arial"/>
              </a:rPr>
            </a:br>
            <a:r>
              <a:rPr lang="en-CA" sz="1800" dirty="0">
                <a:latin typeface="Arial"/>
                <a:cs typeface="Arial"/>
              </a:rPr>
              <a:t>active ingredient</a:t>
            </a:r>
          </a:p>
          <a:p>
            <a:pPr marL="229870" indent="-229870">
              <a:lnSpc>
                <a:spcPct val="100000"/>
              </a:lnSpc>
              <a:spcBef>
                <a:spcPts val="0"/>
              </a:spcBef>
              <a:spcAft>
                <a:spcPts val="600"/>
              </a:spcAft>
              <a:buSzPct val="100000"/>
              <a:buFont typeface="Arial" panose="020B0604020202020204" pitchFamily="34" charset="0"/>
              <a:buChar char="•"/>
            </a:pPr>
            <a:r>
              <a:rPr lang="en-CA" sz="1800" dirty="0">
                <a:latin typeface="Arial"/>
                <a:cs typeface="Arial"/>
              </a:rPr>
              <a:t>adverse reaction term or by system organ class</a:t>
            </a:r>
          </a:p>
        </p:txBody>
      </p:sp>
      <p:pic>
        <p:nvPicPr>
          <p:cNvPr id="16" name="Picture 9" descr="Screen capture of the Government of Canada website showing the &quot;Search the Canada Vigilance Adverse Reaction Online Database&quot; page. ">
            <a:extLst>
              <a:ext uri="{FF2B5EF4-FFF2-40B4-BE49-F238E27FC236}">
                <a16:creationId xmlns:a16="http://schemas.microsoft.com/office/drawing/2014/main" id="{B55BCDE2-2054-4076-B873-EC3E19B56609}"/>
              </a:ext>
            </a:extLst>
          </p:cNvPr>
          <p:cNvPicPr>
            <a:picLocks noChangeAspect="1"/>
          </p:cNvPicPr>
          <p:nvPr/>
        </p:nvPicPr>
        <p:blipFill rotWithShape="1">
          <a:blip r:embed="rId4"/>
          <a:srcRect l="-195" t="10592" b="1869"/>
          <a:stretch/>
        </p:blipFill>
        <p:spPr>
          <a:xfrm>
            <a:off x="6098500" y="2311902"/>
            <a:ext cx="5254090" cy="2870394"/>
          </a:xfrm>
          <a:prstGeom prst="rect">
            <a:avLst/>
          </a:prstGeom>
        </p:spPr>
      </p:pic>
      <p:sp>
        <p:nvSpPr>
          <p:cNvPr id="14" name="Rectangle 13">
            <a:extLst>
              <a:ext uri="{FF2B5EF4-FFF2-40B4-BE49-F238E27FC236}">
                <a16:creationId xmlns:a16="http://schemas.microsoft.com/office/drawing/2014/main" id="{9542D800-EEB1-435A-9495-85D02932BCA2}"/>
              </a:ext>
            </a:extLst>
          </p:cNvPr>
          <p:cNvSpPr/>
          <p:nvPr/>
        </p:nvSpPr>
        <p:spPr>
          <a:xfrm>
            <a:off x="838199" y="6215876"/>
            <a:ext cx="10700851" cy="276999"/>
          </a:xfrm>
          <a:prstGeom prst="rect">
            <a:avLst/>
          </a:prstGeom>
        </p:spPr>
        <p:txBody>
          <a:bodyPr wrap="square" anchor="t">
            <a:spAutoFit/>
          </a:bodyPr>
          <a:lstStyle/>
          <a:p>
            <a:r>
              <a:rPr lang="en-CA" sz="1200" dirty="0">
                <a:latin typeface="Arial"/>
                <a:cs typeface="Arial"/>
              </a:rPr>
              <a:t>Source:</a:t>
            </a:r>
            <a:r>
              <a:rPr lang="en-CA" sz="1200" b="1" dirty="0">
                <a:latin typeface="Arial"/>
                <a:cs typeface="Arial"/>
              </a:rPr>
              <a:t> </a:t>
            </a:r>
            <a:r>
              <a:rPr lang="en-CA" sz="1200" dirty="0">
                <a:ea typeface="+mn-lt"/>
                <a:cs typeface="+mn-lt"/>
                <a:hlinkClick r:id="rId5"/>
              </a:rPr>
              <a:t>https://www.canada.ca/en/health-canada/services/drugs-health-products/medeffect-canada/adverse-reaction-database.html</a:t>
            </a:r>
            <a:endParaRPr lang="en-CA"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9721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B58BC95-B260-4357-8A43-08A9F2D3C847}"/>
              </a:ext>
              <a:ext uri="{C183D7F6-B498-43B3-948B-1728B52AA6E4}">
                <adec:decorative xmlns:adec="http://schemas.microsoft.com/office/drawing/2017/decorative" val="1"/>
              </a:ext>
            </a:extLst>
          </p:cNvPr>
          <p:cNvSpPr/>
          <p:nvPr/>
        </p:nvSpPr>
        <p:spPr>
          <a:xfrm>
            <a:off x="1760252" y="1410618"/>
            <a:ext cx="4911633" cy="400110"/>
          </a:xfrm>
          <a:prstGeom prst="rect">
            <a:avLst/>
          </a:prstGeom>
        </p:spPr>
        <p:txBody>
          <a:bodyPr wrap="square">
            <a:spAutoFit/>
          </a:bodyPr>
          <a:lstStyle/>
          <a:p>
            <a:pPr marL="342900" indent="-342900">
              <a:buFont typeface="Wingdings" pitchFamily="2" charset="2"/>
              <a:buChar char="q"/>
            </a:pPr>
            <a:endParaRPr lang="en-CA" sz="2000" dirty="0"/>
          </a:p>
        </p:txBody>
      </p:sp>
      <p:sp>
        <p:nvSpPr>
          <p:cNvPr id="3" name="Title 2">
            <a:extLst>
              <a:ext uri="{FF2B5EF4-FFF2-40B4-BE49-F238E27FC236}">
                <a16:creationId xmlns:a16="http://schemas.microsoft.com/office/drawing/2014/main" id="{6F122E0D-176F-4458-9A6F-E3A29B7A94D7}"/>
              </a:ext>
            </a:extLst>
          </p:cNvPr>
          <p:cNvSpPr>
            <a:spLocks noGrp="1"/>
          </p:cNvSpPr>
          <p:nvPr>
            <p:ph type="title"/>
          </p:nvPr>
        </p:nvSpPr>
        <p:spPr>
          <a:xfrm>
            <a:off x="838199" y="339662"/>
            <a:ext cx="10515600" cy="1325563"/>
          </a:xfrm>
        </p:spPr>
        <p:txBody>
          <a:bodyPr anchor="t"/>
          <a:lstStyle/>
          <a:p>
            <a:r>
              <a:rPr lang="en-CA" dirty="0"/>
              <a:t>Medical Devices Online Database</a:t>
            </a:r>
          </a:p>
        </p:txBody>
      </p:sp>
      <p:sp>
        <p:nvSpPr>
          <p:cNvPr id="4" name="Content Placeholder 3">
            <a:extLst>
              <a:ext uri="{FF2B5EF4-FFF2-40B4-BE49-F238E27FC236}">
                <a16:creationId xmlns:a16="http://schemas.microsoft.com/office/drawing/2014/main" id="{5225AD61-99A1-4D63-A661-F6CD653593A1}"/>
              </a:ext>
            </a:extLst>
          </p:cNvPr>
          <p:cNvSpPr>
            <a:spLocks noGrp="1"/>
          </p:cNvSpPr>
          <p:nvPr>
            <p:ph idx="1"/>
          </p:nvPr>
        </p:nvSpPr>
        <p:spPr>
          <a:xfrm>
            <a:off x="838199" y="1104899"/>
            <a:ext cx="6136973" cy="3521043"/>
          </a:xfrm>
        </p:spPr>
        <p:txBody>
          <a:bodyPr>
            <a:normAutofit/>
          </a:bodyPr>
          <a:lstStyle/>
          <a:p>
            <a:pPr marL="0" indent="0">
              <a:lnSpc>
                <a:spcPct val="100000"/>
              </a:lnSpc>
              <a:spcBef>
                <a:spcPts val="600"/>
              </a:spcBef>
              <a:spcAft>
                <a:spcPts val="600"/>
              </a:spcAft>
              <a:buNone/>
            </a:pPr>
            <a:r>
              <a:rPr lang="en-CA" b="1" dirty="0">
                <a:solidFill>
                  <a:schemeClr val="tx1"/>
                </a:solidFill>
              </a:rPr>
              <a:t>Medical Device Incident Database</a:t>
            </a:r>
          </a:p>
          <a:p>
            <a:pPr marL="230400" indent="-230400">
              <a:lnSpc>
                <a:spcPct val="100000"/>
              </a:lnSpc>
              <a:spcBef>
                <a:spcPts val="600"/>
              </a:spcBef>
              <a:spcAft>
                <a:spcPts val="600"/>
              </a:spcAft>
              <a:buFont typeface="Arial" panose="020B0604020202020204" pitchFamily="34" charset="0"/>
              <a:buChar char="•"/>
            </a:pPr>
            <a:r>
              <a:rPr lang="en-CA" dirty="0">
                <a:solidFill>
                  <a:schemeClr val="tx1"/>
                </a:solidFill>
              </a:rPr>
              <a:t>Searchable database with information </a:t>
            </a:r>
            <a:br>
              <a:rPr lang="en-CA" dirty="0">
                <a:solidFill>
                  <a:schemeClr val="tx1"/>
                </a:solidFill>
              </a:rPr>
            </a:br>
            <a:r>
              <a:rPr lang="en-CA" dirty="0">
                <a:solidFill>
                  <a:schemeClr val="tx1"/>
                </a:solidFill>
              </a:rPr>
              <a:t>from reports since 1980</a:t>
            </a:r>
          </a:p>
          <a:p>
            <a:pPr marL="0" indent="0">
              <a:lnSpc>
                <a:spcPct val="100000"/>
              </a:lnSpc>
              <a:spcBef>
                <a:spcPts val="3000"/>
              </a:spcBef>
              <a:spcAft>
                <a:spcPts val="600"/>
              </a:spcAft>
              <a:buNone/>
            </a:pPr>
            <a:r>
              <a:rPr lang="en-CA" dirty="0"/>
              <a:t>R</a:t>
            </a:r>
            <a:r>
              <a:rPr lang="en-CA" dirty="0">
                <a:solidFill>
                  <a:schemeClr val="tx1"/>
                </a:solidFill>
              </a:rPr>
              <a:t>eports can be searched and the following data is returned: </a:t>
            </a:r>
          </a:p>
        </p:txBody>
      </p:sp>
      <p:sp>
        <p:nvSpPr>
          <p:cNvPr id="2" name="Rectangle 1"/>
          <p:cNvSpPr/>
          <p:nvPr/>
        </p:nvSpPr>
        <p:spPr>
          <a:xfrm>
            <a:off x="1128043" y="3717571"/>
            <a:ext cx="4911633" cy="1200329"/>
          </a:xfrm>
          <a:prstGeom prst="rect">
            <a:avLst/>
          </a:prstGeom>
        </p:spPr>
        <p:txBody>
          <a:bodyPr wrap="square" numCol="2">
            <a:spAutoFit/>
          </a:bodyPr>
          <a:lstStyle/>
          <a:p>
            <a:pPr marL="230400" indent="-230400">
              <a:buFont typeface="Arial" panose="020B0604020202020204" pitchFamily="34" charset="0"/>
              <a:buChar char="•"/>
            </a:pPr>
            <a:r>
              <a:rPr lang="en-CA" dirty="0">
                <a:latin typeface="Arial" panose="020B0604020202020204" pitchFamily="34" charset="0"/>
                <a:cs typeface="Arial" panose="020B0604020202020204" pitchFamily="34" charset="0"/>
              </a:rPr>
              <a:t>incident ID</a:t>
            </a:r>
          </a:p>
          <a:p>
            <a:pPr marL="230400" indent="-230400">
              <a:buFont typeface="Arial" panose="020B0604020202020204" pitchFamily="34" charset="0"/>
              <a:buChar char="•"/>
            </a:pPr>
            <a:r>
              <a:rPr lang="en-CA" dirty="0">
                <a:latin typeface="Arial" panose="020B0604020202020204" pitchFamily="34" charset="0"/>
                <a:cs typeface="Arial" panose="020B0604020202020204" pitchFamily="34" charset="0"/>
              </a:rPr>
              <a:t>receipt date</a:t>
            </a:r>
          </a:p>
          <a:p>
            <a:pPr marL="230400" indent="-230400">
              <a:buFont typeface="Arial" panose="020B0604020202020204" pitchFamily="34" charset="0"/>
              <a:buChar char="•"/>
            </a:pPr>
            <a:r>
              <a:rPr lang="en-CA" dirty="0">
                <a:latin typeface="Arial" panose="020B0604020202020204" pitchFamily="34" charset="0"/>
                <a:cs typeface="Arial" panose="020B0604020202020204" pitchFamily="34" charset="0"/>
              </a:rPr>
              <a:t>device name</a:t>
            </a:r>
          </a:p>
          <a:p>
            <a:pPr marL="230400" indent="-230400">
              <a:buFont typeface="Arial" panose="020B0604020202020204" pitchFamily="34" charset="0"/>
              <a:buChar char="•"/>
            </a:pPr>
            <a:r>
              <a:rPr lang="en-CA" dirty="0">
                <a:latin typeface="Arial" panose="020B0604020202020204" pitchFamily="34" charset="0"/>
                <a:cs typeface="Arial" panose="020B0604020202020204" pitchFamily="34" charset="0"/>
              </a:rPr>
              <a:t>device type</a:t>
            </a:r>
          </a:p>
          <a:p>
            <a:pPr marL="230400" indent="-230400">
              <a:buFont typeface="Arial" panose="020B0604020202020204" pitchFamily="34" charset="0"/>
              <a:buChar char="•"/>
            </a:pPr>
            <a:r>
              <a:rPr lang="en-CA" dirty="0">
                <a:latin typeface="Arial" panose="020B0604020202020204" pitchFamily="34" charset="0"/>
                <a:cs typeface="Arial" panose="020B0604020202020204" pitchFamily="34" charset="0"/>
              </a:rPr>
              <a:t>company name</a:t>
            </a:r>
          </a:p>
          <a:p>
            <a:pPr marL="230400" indent="-230400">
              <a:buFont typeface="Arial" panose="020B0604020202020204" pitchFamily="34" charset="0"/>
              <a:buChar char="•"/>
            </a:pPr>
            <a:r>
              <a:rPr lang="en-CA" dirty="0">
                <a:latin typeface="Arial" panose="020B0604020202020204" pitchFamily="34" charset="0"/>
                <a:cs typeface="Arial" panose="020B0604020202020204" pitchFamily="34" charset="0"/>
              </a:rPr>
              <a:t>hazard severity</a:t>
            </a:r>
          </a:p>
          <a:p>
            <a:pPr marL="230400" indent="-230400">
              <a:buFont typeface="Arial" panose="020B0604020202020204" pitchFamily="34" charset="0"/>
              <a:buChar char="•"/>
            </a:pPr>
            <a:r>
              <a:rPr lang="en-CA" dirty="0">
                <a:latin typeface="Arial" panose="020B0604020202020204" pitchFamily="34" charset="0"/>
                <a:cs typeface="Arial" panose="020B0604020202020204" pitchFamily="34" charset="0"/>
              </a:rPr>
              <a:t>description</a:t>
            </a:r>
          </a:p>
          <a:p>
            <a:pPr marL="230400" indent="-230400">
              <a:buFont typeface="Arial" panose="020B0604020202020204" pitchFamily="34" charset="0"/>
              <a:buChar char="•"/>
            </a:pPr>
            <a:r>
              <a:rPr lang="en-CA" dirty="0">
                <a:latin typeface="Arial" panose="020B0604020202020204" pitchFamily="34" charset="0"/>
                <a:cs typeface="Arial" panose="020B0604020202020204" pitchFamily="34" charset="0"/>
              </a:rPr>
              <a:t>code types assigned</a:t>
            </a:r>
          </a:p>
        </p:txBody>
      </p:sp>
      <p:grpSp>
        <p:nvGrpSpPr>
          <p:cNvPr id="6" name="Group 5" descr="Two screen captures of the Government of Canada website showing the &quot;Medical Devices&quot; page highlighting the “Enter search terms” text box, and the “Medical Device Incident Results” page, highlighting the column categories on the table.">
            <a:extLst>
              <a:ext uri="{FF2B5EF4-FFF2-40B4-BE49-F238E27FC236}">
                <a16:creationId xmlns:a16="http://schemas.microsoft.com/office/drawing/2014/main" id="{6F9ECFFF-1D3C-4428-84FE-E7FB9FE018DD}"/>
              </a:ext>
            </a:extLst>
          </p:cNvPr>
          <p:cNvGrpSpPr/>
          <p:nvPr/>
        </p:nvGrpSpPr>
        <p:grpSpPr>
          <a:xfrm>
            <a:off x="6714579" y="405282"/>
            <a:ext cx="5251890" cy="6047435"/>
            <a:chOff x="6940110" y="246019"/>
            <a:chExt cx="5251890" cy="6047435"/>
          </a:xfrm>
        </p:grpSpPr>
        <p:pic>
          <p:nvPicPr>
            <p:cNvPr id="8" name="Picture 7"/>
            <p:cNvPicPr>
              <a:picLocks noChangeAspect="1"/>
            </p:cNvPicPr>
            <p:nvPr/>
          </p:nvPicPr>
          <p:blipFill>
            <a:blip r:embed="rId3"/>
            <a:stretch>
              <a:fillRect/>
            </a:stretch>
          </p:blipFill>
          <p:spPr>
            <a:xfrm>
              <a:off x="7242629" y="246019"/>
              <a:ext cx="4681914" cy="2861170"/>
            </a:xfrm>
            <a:prstGeom prst="rect">
              <a:avLst/>
            </a:prstGeom>
            <a:ln>
              <a:solidFill>
                <a:schemeClr val="bg2">
                  <a:lumMod val="90000"/>
                </a:schemeClr>
              </a:solidFill>
            </a:ln>
          </p:spPr>
        </p:pic>
        <p:pic>
          <p:nvPicPr>
            <p:cNvPr id="9" name="Picture 8"/>
            <p:cNvPicPr>
              <a:picLocks noChangeAspect="1"/>
            </p:cNvPicPr>
            <p:nvPr/>
          </p:nvPicPr>
          <p:blipFill>
            <a:blip r:embed="rId4"/>
            <a:stretch>
              <a:fillRect/>
            </a:stretch>
          </p:blipFill>
          <p:spPr>
            <a:xfrm>
              <a:off x="6940110" y="2688538"/>
              <a:ext cx="5251890" cy="3604916"/>
            </a:xfrm>
            <a:prstGeom prst="rect">
              <a:avLst/>
            </a:prstGeom>
            <a:ln>
              <a:solidFill>
                <a:schemeClr val="bg2">
                  <a:lumMod val="90000"/>
                </a:schemeClr>
              </a:solidFill>
            </a:ln>
          </p:spPr>
        </p:pic>
        <p:sp>
          <p:nvSpPr>
            <p:cNvPr id="10" name="Rectangle 9"/>
            <p:cNvSpPr/>
            <p:nvPr/>
          </p:nvSpPr>
          <p:spPr>
            <a:xfrm>
              <a:off x="7242629" y="1796967"/>
              <a:ext cx="2002971" cy="423719"/>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ln w="28575">
                  <a:solidFill>
                    <a:schemeClr val="tx1"/>
                  </a:solidFill>
                </a:ln>
              </a:endParaRPr>
            </a:p>
          </p:txBody>
        </p:sp>
        <p:sp>
          <p:nvSpPr>
            <p:cNvPr id="17" name="Rectangle 16"/>
            <p:cNvSpPr/>
            <p:nvPr/>
          </p:nvSpPr>
          <p:spPr>
            <a:xfrm>
              <a:off x="6940110" y="3403392"/>
              <a:ext cx="5251890" cy="423719"/>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ln w="28575">
                  <a:solidFill>
                    <a:schemeClr val="tx1"/>
                  </a:solidFill>
                </a:ln>
              </a:endParaRPr>
            </a:p>
          </p:txBody>
        </p:sp>
      </p:grpSp>
      <p:sp>
        <p:nvSpPr>
          <p:cNvPr id="5" name="Rectangle 4">
            <a:extLst>
              <a:ext uri="{FF2B5EF4-FFF2-40B4-BE49-F238E27FC236}">
                <a16:creationId xmlns:a16="http://schemas.microsoft.com/office/drawing/2014/main" id="{63E75071-7F11-44D4-BD44-13E15ABD2FCC}"/>
              </a:ext>
            </a:extLst>
          </p:cNvPr>
          <p:cNvSpPr/>
          <p:nvPr/>
        </p:nvSpPr>
        <p:spPr>
          <a:xfrm>
            <a:off x="838199" y="6241340"/>
            <a:ext cx="4072822" cy="276999"/>
          </a:xfrm>
          <a:prstGeom prst="rect">
            <a:avLst/>
          </a:prstGeom>
        </p:spPr>
        <p:txBody>
          <a:bodyPr wrap="square">
            <a:spAutoFit/>
          </a:bodyPr>
          <a:lstStyle/>
          <a:p>
            <a:r>
              <a:rPr lang="en-CA" sz="1200" dirty="0">
                <a:latin typeface="Arial" panose="020B0604020202020204" pitchFamily="34" charset="0"/>
                <a:cs typeface="Arial" panose="020B0604020202020204" pitchFamily="34" charset="0"/>
              </a:rPr>
              <a:t>Source: </a:t>
            </a:r>
            <a:r>
              <a:rPr lang="en-CA" sz="1200" dirty="0">
                <a:latin typeface="Arial" panose="020B0604020202020204" pitchFamily="34" charset="0"/>
                <a:cs typeface="Arial" panose="020B0604020202020204" pitchFamily="34" charset="0"/>
                <a:hlinkClick r:id="rId5"/>
              </a:rPr>
              <a:t>https://hpr-rps.hres.ca/mdi_landing.php</a:t>
            </a:r>
            <a:endParaRPr lang="en-CA"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613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122E0D-176F-4458-9A6F-E3A29B7A94D7}"/>
              </a:ext>
            </a:extLst>
          </p:cNvPr>
          <p:cNvSpPr>
            <a:spLocks noGrp="1"/>
          </p:cNvSpPr>
          <p:nvPr>
            <p:ph type="title"/>
          </p:nvPr>
        </p:nvSpPr>
        <p:spPr/>
        <p:txBody>
          <a:bodyPr anchor="t"/>
          <a:lstStyle/>
          <a:p>
            <a:r>
              <a:rPr lang="en-CA" sz="2800"/>
              <a:t>Key Points to Remember</a:t>
            </a:r>
          </a:p>
        </p:txBody>
      </p:sp>
      <p:sp>
        <p:nvSpPr>
          <p:cNvPr id="5" name="Content Placeholder 4">
            <a:extLst>
              <a:ext uri="{FF2B5EF4-FFF2-40B4-BE49-F238E27FC236}">
                <a16:creationId xmlns:a16="http://schemas.microsoft.com/office/drawing/2014/main" id="{13FE5DC1-EC6C-460E-92DA-D99AB64975A9}"/>
              </a:ext>
            </a:extLst>
          </p:cNvPr>
          <p:cNvSpPr>
            <a:spLocks noGrp="1"/>
          </p:cNvSpPr>
          <p:nvPr>
            <p:ph idx="1"/>
          </p:nvPr>
        </p:nvSpPr>
        <p:spPr>
          <a:xfrm>
            <a:off x="838200" y="1259851"/>
            <a:ext cx="10515600" cy="4917112"/>
          </a:xfrm>
        </p:spPr>
        <p:txBody>
          <a:bodyPr vert="horz" lIns="91440" tIns="45720" rIns="91440" bIns="45720" rtlCol="0" anchor="t">
            <a:noAutofit/>
          </a:bodyPr>
          <a:lstStyle/>
          <a:p>
            <a:pPr marL="358775" indent="-358775">
              <a:lnSpc>
                <a:spcPct val="110000"/>
              </a:lnSpc>
              <a:spcBef>
                <a:spcPts val="600"/>
              </a:spcBef>
              <a:spcAft>
                <a:spcPts val="600"/>
              </a:spcAft>
            </a:pPr>
            <a:r>
              <a:rPr lang="en-CA" dirty="0">
                <a:latin typeface="Arial"/>
                <a:cs typeface="Arial"/>
              </a:rPr>
              <a:t>The </a:t>
            </a:r>
            <a:r>
              <a:rPr lang="en-CA" b="1" i="1" dirty="0">
                <a:latin typeface="Arial"/>
                <a:cs typeface="Arial"/>
              </a:rPr>
              <a:t>Protecting Canadians from Unsafe Drugs Act </a:t>
            </a:r>
            <a:r>
              <a:rPr lang="en-CA" dirty="0">
                <a:latin typeface="Arial"/>
                <a:cs typeface="Arial"/>
              </a:rPr>
              <a:t>(Vanessa's Law) introduces mandatory reporting of serious adverse drug reactions and medical device incidents </a:t>
            </a:r>
            <a:r>
              <a:rPr lang="en-CA" b="1" dirty="0">
                <a:latin typeface="Arial"/>
                <a:cs typeface="Arial"/>
              </a:rPr>
              <a:t>by hospitals</a:t>
            </a:r>
            <a:r>
              <a:rPr lang="en-CA" dirty="0">
                <a:latin typeface="Arial"/>
                <a:cs typeface="Arial"/>
              </a:rPr>
              <a:t>.</a:t>
            </a:r>
            <a:endParaRPr lang="en-US" dirty="0"/>
          </a:p>
          <a:p>
            <a:pPr marL="358775" indent="-358775">
              <a:lnSpc>
                <a:spcPct val="110000"/>
              </a:lnSpc>
              <a:spcBef>
                <a:spcPts val="600"/>
              </a:spcBef>
              <a:spcAft>
                <a:spcPts val="600"/>
              </a:spcAft>
            </a:pPr>
            <a:r>
              <a:rPr lang="en-CA" dirty="0">
                <a:latin typeface="Arial"/>
                <a:cs typeface="Arial"/>
              </a:rPr>
              <a:t>Reporting helps to </a:t>
            </a:r>
            <a:r>
              <a:rPr lang="en-CA" b="1" dirty="0">
                <a:latin typeface="Arial"/>
                <a:cs typeface="Arial"/>
              </a:rPr>
              <a:t>identify</a:t>
            </a:r>
            <a:r>
              <a:rPr lang="en-CA" dirty="0">
                <a:latin typeface="Arial"/>
                <a:cs typeface="Arial"/>
              </a:rPr>
              <a:t> safety issues, </a:t>
            </a:r>
            <a:r>
              <a:rPr lang="en-CA" b="1" dirty="0">
                <a:latin typeface="Arial"/>
                <a:cs typeface="Arial"/>
              </a:rPr>
              <a:t>assess</a:t>
            </a:r>
            <a:r>
              <a:rPr lang="en-CA" dirty="0">
                <a:latin typeface="Arial"/>
                <a:cs typeface="Arial"/>
              </a:rPr>
              <a:t> harm versus benefit, </a:t>
            </a:r>
            <a:r>
              <a:rPr lang="en-CA" b="1" dirty="0">
                <a:latin typeface="Arial"/>
                <a:cs typeface="Arial"/>
              </a:rPr>
              <a:t>share</a:t>
            </a:r>
            <a:r>
              <a:rPr lang="en-CA" dirty="0">
                <a:latin typeface="Arial"/>
                <a:cs typeface="Arial"/>
              </a:rPr>
              <a:t> learning, and </a:t>
            </a:r>
            <a:r>
              <a:rPr lang="en-CA" b="1" dirty="0">
                <a:latin typeface="Arial"/>
                <a:cs typeface="Arial"/>
              </a:rPr>
              <a:t>improve</a:t>
            </a:r>
            <a:r>
              <a:rPr lang="en-CA" dirty="0">
                <a:latin typeface="Arial"/>
                <a:cs typeface="Arial"/>
              </a:rPr>
              <a:t> patient and product safety.</a:t>
            </a:r>
            <a:endParaRPr lang="en-CA" dirty="0"/>
          </a:p>
          <a:p>
            <a:pPr marL="358775" lvl="1" indent="-358775">
              <a:lnSpc>
                <a:spcPct val="100000"/>
              </a:lnSpc>
              <a:spcBef>
                <a:spcPts val="600"/>
              </a:spcBef>
              <a:spcAft>
                <a:spcPts val="600"/>
              </a:spcAft>
              <a:buSzPct val="100000"/>
              <a:buFont typeface="Arial" panose="020B0604020202020204" pitchFamily="34" charset="0"/>
              <a:buChar char="•"/>
            </a:pPr>
            <a:r>
              <a:rPr lang="en-CA" sz="2000" dirty="0">
                <a:latin typeface="Arial"/>
                <a:cs typeface="Arial"/>
              </a:rPr>
              <a:t>A </a:t>
            </a:r>
            <a:r>
              <a:rPr lang="en-CA" sz="2000" b="1" dirty="0">
                <a:latin typeface="Arial"/>
                <a:cs typeface="Arial"/>
              </a:rPr>
              <a:t>shared commitment to safety </a:t>
            </a:r>
            <a:r>
              <a:rPr lang="en-CA" sz="2000" dirty="0">
                <a:latin typeface="Arial"/>
                <a:cs typeface="Arial"/>
              </a:rPr>
              <a:t>includes patients and families as key partners.</a:t>
            </a:r>
          </a:p>
          <a:p>
            <a:pPr marL="358775" lvl="1" indent="-358775">
              <a:lnSpc>
                <a:spcPct val="100000"/>
              </a:lnSpc>
              <a:spcBef>
                <a:spcPts val="600"/>
              </a:spcBef>
              <a:spcAft>
                <a:spcPts val="600"/>
              </a:spcAft>
              <a:buSzPct val="100000"/>
              <a:buFont typeface="Arial" panose="020B0604020202020204" pitchFamily="34" charset="0"/>
              <a:buChar char="•"/>
            </a:pPr>
            <a:r>
              <a:rPr lang="en-CA" sz="2000" b="1" dirty="0">
                <a:solidFill>
                  <a:prstClr val="black"/>
                </a:solidFill>
              </a:rPr>
              <a:t>Patients and families</a:t>
            </a:r>
            <a:r>
              <a:rPr lang="en-CA" sz="2000" dirty="0">
                <a:solidFill>
                  <a:prstClr val="black"/>
                </a:solidFill>
              </a:rPr>
              <a:t> </a:t>
            </a:r>
            <a:r>
              <a:rPr lang="en-CA" sz="2000" dirty="0"/>
              <a:t>ask questions and monitor their treatments, and may also submit reports.</a:t>
            </a:r>
          </a:p>
          <a:p>
            <a:pPr marL="358775" lvl="1" indent="-358775">
              <a:lnSpc>
                <a:spcPct val="100000"/>
              </a:lnSpc>
              <a:spcBef>
                <a:spcPts val="600"/>
              </a:spcBef>
              <a:spcAft>
                <a:spcPts val="600"/>
              </a:spcAft>
              <a:buSzPct val="100000"/>
              <a:buFont typeface="Arial" panose="020B0604020202020204" pitchFamily="34" charset="0"/>
              <a:buChar char="•"/>
            </a:pPr>
            <a:r>
              <a:rPr lang="en-CA" sz="2000" b="1" dirty="0">
                <a:solidFill>
                  <a:prstClr val="black"/>
                </a:solidFill>
                <a:latin typeface="Arial"/>
              </a:rPr>
              <a:t>Patients can submit reports </a:t>
            </a:r>
            <a:r>
              <a:rPr lang="en-CA" sz="2000" dirty="0">
                <a:solidFill>
                  <a:prstClr val="black"/>
                </a:solidFill>
                <a:latin typeface="Arial"/>
              </a:rPr>
              <a:t>directly to Health Canada.</a:t>
            </a:r>
            <a:r>
              <a:rPr lang="en-CA" sz="2000" b="1" dirty="0">
                <a:solidFill>
                  <a:prstClr val="black"/>
                </a:solidFill>
              </a:rPr>
              <a:t> </a:t>
            </a:r>
          </a:p>
          <a:p>
            <a:pPr marL="358775" lvl="1" indent="-358775">
              <a:lnSpc>
                <a:spcPct val="100000"/>
              </a:lnSpc>
              <a:spcBef>
                <a:spcPts val="600"/>
              </a:spcBef>
              <a:spcAft>
                <a:spcPts val="600"/>
              </a:spcAft>
              <a:buSzPct val="100000"/>
              <a:buFont typeface="Arial" panose="020B0604020202020204" pitchFamily="34" charset="0"/>
              <a:buChar char="•"/>
            </a:pPr>
            <a:r>
              <a:rPr lang="en-CA" sz="2000" b="1" dirty="0">
                <a:latin typeface="Arial"/>
                <a:cs typeface="Arial"/>
              </a:rPr>
              <a:t>Health Canada shares findings with the public </a:t>
            </a:r>
            <a:r>
              <a:rPr lang="en-CA" sz="2000" dirty="0">
                <a:latin typeface="Arial"/>
                <a:cs typeface="Arial"/>
              </a:rPr>
              <a:t>to</a:t>
            </a:r>
            <a:r>
              <a:rPr lang="en-CA" sz="2000" b="1" dirty="0">
                <a:latin typeface="Arial"/>
                <a:cs typeface="Arial"/>
              </a:rPr>
              <a:t> </a:t>
            </a:r>
            <a:r>
              <a:rPr lang="en-CA" sz="2000" dirty="0">
                <a:latin typeface="Arial"/>
                <a:cs typeface="Arial"/>
              </a:rPr>
              <a:t>alert and educate about risks related to health products. </a:t>
            </a:r>
            <a:r>
              <a:rPr lang="en-CA" sz="2000" dirty="0"/>
              <a:t> </a:t>
            </a:r>
          </a:p>
        </p:txBody>
      </p:sp>
      <p:cxnSp>
        <p:nvCxnSpPr>
          <p:cNvPr id="6" name="Straight Connector 5">
            <a:extLst>
              <a:ext uri="{FF2B5EF4-FFF2-40B4-BE49-F238E27FC236}">
                <a16:creationId xmlns:a16="http://schemas.microsoft.com/office/drawing/2014/main" id="{530188C0-97B5-413F-901B-7BDC9A44C5E2}"/>
              </a:ext>
              <a:ext uri="{C183D7F6-B498-43B3-948B-1728B52AA6E4}">
                <adec:decorative xmlns:adec="http://schemas.microsoft.com/office/drawing/2017/decorative" val="1"/>
              </a:ext>
            </a:extLst>
          </p:cNvPr>
          <p:cNvCxnSpPr>
            <a:cxnSpLocks/>
          </p:cNvCxnSpPr>
          <p:nvPr/>
        </p:nvCxnSpPr>
        <p:spPr>
          <a:xfrm>
            <a:off x="480064" y="1020851"/>
            <a:ext cx="11165144" cy="0"/>
          </a:xfrm>
          <a:prstGeom prst="line">
            <a:avLst/>
          </a:prstGeom>
          <a:ln w="28575">
            <a:solidFill>
              <a:srgbClr val="00B050"/>
            </a:solidFill>
          </a:ln>
        </p:spPr>
        <p:style>
          <a:lnRef idx="2">
            <a:schemeClr val="accent3"/>
          </a:lnRef>
          <a:fillRef idx="0">
            <a:schemeClr val="accent3"/>
          </a:fillRef>
          <a:effectRef idx="1">
            <a:schemeClr val="accent3"/>
          </a:effectRef>
          <a:fontRef idx="minor">
            <a:schemeClr val="tx1"/>
          </a:fontRef>
        </p:style>
      </p:cxnSp>
      <p:cxnSp>
        <p:nvCxnSpPr>
          <p:cNvPr id="7" name="Straight Connector 6">
            <a:extLst>
              <a:ext uri="{FF2B5EF4-FFF2-40B4-BE49-F238E27FC236}">
                <a16:creationId xmlns:a16="http://schemas.microsoft.com/office/drawing/2014/main" id="{043C8E91-5769-4DA1-866D-1086A84DA079}"/>
              </a:ext>
              <a:ext uri="{C183D7F6-B498-43B3-948B-1728B52AA6E4}">
                <adec:decorative xmlns:adec="http://schemas.microsoft.com/office/drawing/2017/decorative" val="1"/>
              </a:ext>
            </a:extLst>
          </p:cNvPr>
          <p:cNvCxnSpPr>
            <a:cxnSpLocks/>
          </p:cNvCxnSpPr>
          <p:nvPr/>
        </p:nvCxnSpPr>
        <p:spPr>
          <a:xfrm>
            <a:off x="11543892" y="1346564"/>
            <a:ext cx="0" cy="4543873"/>
          </a:xfrm>
          <a:prstGeom prst="line">
            <a:avLst/>
          </a:prstGeom>
          <a:ln w="28575">
            <a:solidFill>
              <a:srgbClr val="00B050"/>
            </a:solidFill>
          </a:ln>
        </p:spPr>
        <p:style>
          <a:lnRef idx="2">
            <a:schemeClr val="accent3"/>
          </a:lnRef>
          <a:fillRef idx="0">
            <a:schemeClr val="accent3"/>
          </a:fillRef>
          <a:effectRef idx="1">
            <a:schemeClr val="accent3"/>
          </a:effectRef>
          <a:fontRef idx="minor">
            <a:schemeClr val="tx1"/>
          </a:fontRef>
        </p:style>
      </p:cxnSp>
      <p:pic>
        <p:nvPicPr>
          <p:cNvPr id="8" name="Picture 7">
            <a:extLst>
              <a:ext uri="{FF2B5EF4-FFF2-40B4-BE49-F238E27FC236}">
                <a16:creationId xmlns:a16="http://schemas.microsoft.com/office/drawing/2014/main" id="{EB7AF986-2D72-41B1-97BC-5A0B24E32B71}"/>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49232" y="701455"/>
            <a:ext cx="757767" cy="757767"/>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1276626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FA1FF-3EBC-4CB1-AE5C-68AF13BFBF95}"/>
              </a:ext>
            </a:extLst>
          </p:cNvPr>
          <p:cNvSpPr>
            <a:spLocks noGrp="1"/>
          </p:cNvSpPr>
          <p:nvPr>
            <p:ph type="title"/>
          </p:nvPr>
        </p:nvSpPr>
        <p:spPr>
          <a:xfrm>
            <a:off x="838200" y="8682"/>
            <a:ext cx="10515600" cy="1325563"/>
          </a:xfrm>
        </p:spPr>
        <p:txBody>
          <a:bodyPr/>
          <a:lstStyle/>
          <a:p>
            <a:r>
              <a:rPr lang="en-CA" dirty="0"/>
              <a:t>Reporting Helps Prevent Harm from Happening Again</a:t>
            </a:r>
          </a:p>
        </p:txBody>
      </p:sp>
      <p:pic>
        <p:nvPicPr>
          <p:cNvPr id="5" name="Content Placeholder 4" descr="Photograph of a man and a person laying in a hospital bed holding hands with a quote by Maryann Murray over it reading, “People have given their lives, or they’ve suffered, and the least we can do for them is to report what happened and allow the analysis to occur so we can prevent it from happening again.”">
            <a:extLst>
              <a:ext uri="{FF2B5EF4-FFF2-40B4-BE49-F238E27FC236}">
                <a16:creationId xmlns:a16="http://schemas.microsoft.com/office/drawing/2014/main" id="{DE6E04F5-2846-4E82-B516-CDB20C4171DE}"/>
              </a:ext>
            </a:extLst>
          </p:cNvPr>
          <p:cNvPicPr>
            <a:picLocks noGrp="1" noChangeAspect="1"/>
          </p:cNvPicPr>
          <p:nvPr>
            <p:ph idx="1"/>
          </p:nvPr>
        </p:nvPicPr>
        <p:blipFill>
          <a:blip r:embed="rId2"/>
          <a:stretch>
            <a:fillRect/>
          </a:stretch>
        </p:blipFill>
        <p:spPr>
          <a:xfrm>
            <a:off x="1031717" y="1493420"/>
            <a:ext cx="3871157" cy="3871157"/>
          </a:xfrm>
          <a:prstGeom prst="rect">
            <a:avLst/>
          </a:prstGeom>
        </p:spPr>
      </p:pic>
      <p:sp>
        <p:nvSpPr>
          <p:cNvPr id="6" name="Rectangle 5">
            <a:extLst>
              <a:ext uri="{FF2B5EF4-FFF2-40B4-BE49-F238E27FC236}">
                <a16:creationId xmlns:a16="http://schemas.microsoft.com/office/drawing/2014/main" id="{8BE2D1CC-A215-46D5-82EF-1B70CAEAC856}"/>
              </a:ext>
            </a:extLst>
          </p:cNvPr>
          <p:cNvSpPr/>
          <p:nvPr/>
        </p:nvSpPr>
        <p:spPr>
          <a:xfrm>
            <a:off x="5213131" y="1493420"/>
            <a:ext cx="6140669" cy="3200876"/>
          </a:xfrm>
          <a:prstGeom prst="rect">
            <a:avLst/>
          </a:prstGeom>
        </p:spPr>
        <p:txBody>
          <a:bodyPr wrap="square">
            <a:spAutoFit/>
          </a:bodyPr>
          <a:lstStyle/>
          <a:p>
            <a:r>
              <a:rPr lang="en-CA" sz="2000" dirty="0">
                <a:latin typeface="Arial" panose="020B0604020202020204" pitchFamily="34" charset="0"/>
                <a:cs typeface="Arial" panose="020B0604020202020204" pitchFamily="34" charset="0"/>
              </a:rPr>
              <a:t>Maryann Murray's daughter Martha died of an adverse drug reaction at age 22.</a:t>
            </a:r>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p:txBody>
      </p:sp>
      <p:pic>
        <p:nvPicPr>
          <p:cNvPr id="7" name="Picture 6" descr="Photograph of Maryann Murray holding a photo of her daughter Martha.">
            <a:extLst>
              <a:ext uri="{FF2B5EF4-FFF2-40B4-BE49-F238E27FC236}">
                <a16:creationId xmlns:a16="http://schemas.microsoft.com/office/drawing/2014/main" id="{9BC810FB-D83D-40A3-A2E4-3674EC4FE86E}"/>
              </a:ext>
            </a:extLst>
          </p:cNvPr>
          <p:cNvPicPr>
            <a:picLocks noChangeAspect="1"/>
          </p:cNvPicPr>
          <p:nvPr/>
        </p:nvPicPr>
        <p:blipFill>
          <a:blip r:embed="rId3"/>
          <a:stretch>
            <a:fillRect/>
          </a:stretch>
        </p:blipFill>
        <p:spPr>
          <a:xfrm>
            <a:off x="6096000" y="2744935"/>
            <a:ext cx="2619642" cy="2619642"/>
          </a:xfrm>
          <a:prstGeom prst="rect">
            <a:avLst/>
          </a:prstGeom>
        </p:spPr>
      </p:pic>
      <p:sp>
        <p:nvSpPr>
          <p:cNvPr id="8" name="Rectangle 7">
            <a:extLst>
              <a:ext uri="{FF2B5EF4-FFF2-40B4-BE49-F238E27FC236}">
                <a16:creationId xmlns:a16="http://schemas.microsoft.com/office/drawing/2014/main" id="{D1BB0054-A8DA-4D8E-8A08-20917B51E17F}"/>
              </a:ext>
            </a:extLst>
          </p:cNvPr>
          <p:cNvSpPr/>
          <p:nvPr/>
        </p:nvSpPr>
        <p:spPr>
          <a:xfrm>
            <a:off x="838200" y="5797189"/>
            <a:ext cx="9987643" cy="461665"/>
          </a:xfrm>
          <a:prstGeom prst="rect">
            <a:avLst/>
          </a:prstGeom>
        </p:spPr>
        <p:txBody>
          <a:bodyPr wrap="square">
            <a:spAutoFit/>
          </a:bodyPr>
          <a:lstStyle/>
          <a:p>
            <a:pPr defTabSz="457200" eaLnBrk="0" fontAlgn="base" hangingPunct="0">
              <a:spcBef>
                <a:spcPct val="0"/>
              </a:spcBef>
              <a:spcAft>
                <a:spcPct val="0"/>
              </a:spcAft>
              <a:defRPr/>
            </a:pPr>
            <a:r>
              <a:rPr lang="en-CA" sz="1200" dirty="0">
                <a:solidFill>
                  <a:prstClr val="black"/>
                </a:solidFill>
                <a:latin typeface="Arial" panose="020B0604020202020204" pitchFamily="34" charset="0"/>
                <a:ea typeface="ＭＳ Ｐゴシック" panose="020B0600070205080204" pitchFamily="34" charset="-128"/>
              </a:rPr>
              <a:t>Source: </a:t>
            </a:r>
            <a:r>
              <a:rPr lang="en-CA" sz="1200" dirty="0">
                <a:solidFill>
                  <a:schemeClr val="accent5">
                    <a:lumMod val="75000"/>
                  </a:schemeClr>
                </a:solidFill>
                <a:latin typeface="Arial" panose="020B0604020202020204" pitchFamily="34" charset="0"/>
                <a:ea typeface="ＭＳ Ｐゴシック" panose="020B0600070205080204" pitchFamily="34" charset="-128"/>
                <a:hlinkClick r:id="rId4">
                  <a:extLst>
                    <a:ext uri="{A12FA001-AC4F-418D-AE19-62706E023703}">
                      <ahyp:hlinkClr xmlns:ahyp="http://schemas.microsoft.com/office/drawing/2018/hyperlinkcolor" val="tx"/>
                    </a:ext>
                  </a:extLst>
                </a:hlinkClick>
              </a:rPr>
              <a:t>https://www.patientsafetyinstitute.ca/en/toolsResources/Member-Videos-and-Stories/Pages/Patient-Safety-Stories---Martha%27s-Story.aspx</a:t>
            </a:r>
            <a:endParaRPr lang="en-CA" sz="1200" dirty="0">
              <a:solidFill>
                <a:schemeClr val="accent5">
                  <a:lumMod val="75000"/>
                </a:schemeClr>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95683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688D3-FC03-4736-9E12-FE0D59ECF1E3}"/>
              </a:ext>
            </a:extLst>
          </p:cNvPr>
          <p:cNvSpPr>
            <a:spLocks noGrp="1"/>
          </p:cNvSpPr>
          <p:nvPr>
            <p:ph type="title"/>
          </p:nvPr>
        </p:nvSpPr>
        <p:spPr/>
        <p:txBody>
          <a:bodyPr anchor="t"/>
          <a:lstStyle/>
          <a:p>
            <a:r>
              <a:rPr lang="en-CA" sz="2800" dirty="0"/>
              <a:t>Outline </a:t>
            </a:r>
          </a:p>
        </p:txBody>
      </p:sp>
      <p:sp>
        <p:nvSpPr>
          <p:cNvPr id="3" name="Content Placeholder 2">
            <a:extLst>
              <a:ext uri="{FF2B5EF4-FFF2-40B4-BE49-F238E27FC236}">
                <a16:creationId xmlns:a16="http://schemas.microsoft.com/office/drawing/2014/main" id="{26367F15-8D64-417F-B265-2263AC535DAB}"/>
              </a:ext>
            </a:extLst>
          </p:cNvPr>
          <p:cNvSpPr>
            <a:spLocks noGrp="1"/>
          </p:cNvSpPr>
          <p:nvPr>
            <p:ph idx="1"/>
          </p:nvPr>
        </p:nvSpPr>
        <p:spPr>
          <a:xfrm>
            <a:off x="838200" y="1130209"/>
            <a:ext cx="10956195" cy="5362666"/>
          </a:xfrm>
        </p:spPr>
        <p:txBody>
          <a:bodyPr vert="horz" lIns="91440" tIns="45720" rIns="91440" bIns="45720" rtlCol="0" anchor="t">
            <a:normAutofit/>
          </a:bodyPr>
          <a:lstStyle/>
          <a:p>
            <a:pPr>
              <a:lnSpc>
                <a:spcPct val="100000"/>
              </a:lnSpc>
              <a:spcBef>
                <a:spcPts val="500"/>
              </a:spcBef>
              <a:spcAft>
                <a:spcPts val="600"/>
              </a:spcAft>
              <a:buSzPct val="100000"/>
            </a:pPr>
            <a:r>
              <a:rPr lang="en-CA" i="1" dirty="0">
                <a:latin typeface="Arial"/>
                <a:cs typeface="Arial"/>
              </a:rPr>
              <a:t>Protecting Canadians from Unsafe Drugs Act </a:t>
            </a:r>
            <a:r>
              <a:rPr lang="en-CA" dirty="0">
                <a:latin typeface="Arial"/>
                <a:cs typeface="Arial"/>
              </a:rPr>
              <a:t>(also known as Vanessa’s Law)</a:t>
            </a:r>
          </a:p>
          <a:p>
            <a:pPr>
              <a:lnSpc>
                <a:spcPct val="100000"/>
              </a:lnSpc>
              <a:spcBef>
                <a:spcPts val="500"/>
              </a:spcBef>
              <a:spcAft>
                <a:spcPts val="600"/>
              </a:spcAft>
              <a:buSzPct val="100000"/>
            </a:pPr>
            <a:r>
              <a:rPr lang="en-CA" dirty="0">
                <a:latin typeface="Arial"/>
                <a:cs typeface="Arial"/>
              </a:rPr>
              <a:t>Mandatory Reporting </a:t>
            </a:r>
          </a:p>
          <a:p>
            <a:pPr marL="950595" lvl="2" indent="-287655" defTabSz="495300">
              <a:lnSpc>
                <a:spcPct val="100000"/>
              </a:lnSpc>
              <a:spcBef>
                <a:spcPts val="0"/>
              </a:spcBef>
              <a:spcAft>
                <a:spcPts val="600"/>
              </a:spcAft>
              <a:buSzPct val="50000"/>
              <a:buFont typeface="Courier New" panose="02070309020205020404" pitchFamily="49" charset="0"/>
              <a:buChar char="o"/>
            </a:pPr>
            <a:r>
              <a:rPr lang="en-CA" sz="1800" dirty="0">
                <a:latin typeface="Arial"/>
                <a:cs typeface="Arial"/>
              </a:rPr>
              <a:t>Who is required to report?</a:t>
            </a:r>
          </a:p>
          <a:p>
            <a:pPr marL="950595" lvl="2" indent="-287655" defTabSz="495300">
              <a:lnSpc>
                <a:spcPct val="100000"/>
              </a:lnSpc>
              <a:spcBef>
                <a:spcPts val="0"/>
              </a:spcBef>
              <a:spcAft>
                <a:spcPts val="600"/>
              </a:spcAft>
              <a:buSzPct val="50000"/>
              <a:buFont typeface="Courier New" panose="02070309020205020404" pitchFamily="49" charset="0"/>
              <a:buChar char="o"/>
            </a:pPr>
            <a:r>
              <a:rPr lang="en-CA" sz="1800" dirty="0">
                <a:latin typeface="Arial"/>
                <a:cs typeface="Arial"/>
              </a:rPr>
              <a:t>What is a serious adverse drug reaction?</a:t>
            </a:r>
          </a:p>
          <a:p>
            <a:pPr marL="950595" lvl="2" indent="-287655" defTabSz="495300">
              <a:lnSpc>
                <a:spcPct val="100000"/>
              </a:lnSpc>
              <a:spcBef>
                <a:spcPts val="0"/>
              </a:spcBef>
              <a:spcAft>
                <a:spcPts val="600"/>
              </a:spcAft>
              <a:buSzPct val="50000"/>
              <a:buFont typeface="Courier New" panose="02070309020205020404" pitchFamily="49" charset="0"/>
              <a:buChar char="o"/>
            </a:pPr>
            <a:r>
              <a:rPr lang="en-CA" sz="1800" dirty="0">
                <a:latin typeface="Arial"/>
                <a:cs typeface="Arial"/>
              </a:rPr>
              <a:t>What is a medical device incident?</a:t>
            </a:r>
          </a:p>
          <a:p>
            <a:pPr>
              <a:lnSpc>
                <a:spcPct val="100000"/>
              </a:lnSpc>
              <a:spcBef>
                <a:spcPts val="500"/>
              </a:spcBef>
              <a:spcAft>
                <a:spcPts val="600"/>
              </a:spcAft>
              <a:buSzPct val="100000"/>
            </a:pPr>
            <a:r>
              <a:rPr lang="en-CA" dirty="0">
                <a:latin typeface="Arial"/>
                <a:cs typeface="Arial"/>
              </a:rPr>
              <a:t>Patients as Partners in Safety</a:t>
            </a:r>
          </a:p>
          <a:p>
            <a:pPr>
              <a:lnSpc>
                <a:spcPct val="100000"/>
              </a:lnSpc>
              <a:spcBef>
                <a:spcPts val="500"/>
              </a:spcBef>
              <a:spcAft>
                <a:spcPts val="600"/>
              </a:spcAft>
              <a:buSzPct val="100000"/>
            </a:pPr>
            <a:r>
              <a:rPr lang="en-CA" dirty="0">
                <a:latin typeface="Arial"/>
                <a:cs typeface="Arial"/>
              </a:rPr>
              <a:t>How Patients Can Submit Reports to Health Canada</a:t>
            </a:r>
          </a:p>
          <a:p>
            <a:pPr>
              <a:lnSpc>
                <a:spcPct val="100000"/>
              </a:lnSpc>
              <a:spcBef>
                <a:spcPts val="500"/>
              </a:spcBef>
              <a:spcAft>
                <a:spcPts val="600"/>
              </a:spcAft>
              <a:buSzPct val="100000"/>
            </a:pPr>
            <a:r>
              <a:rPr lang="en-CA" dirty="0">
                <a:latin typeface="Arial"/>
                <a:cs typeface="Arial"/>
              </a:rPr>
              <a:t>How Health Canada Shares Information with the Public</a:t>
            </a:r>
          </a:p>
          <a:p>
            <a:pPr>
              <a:lnSpc>
                <a:spcPct val="100000"/>
              </a:lnSpc>
              <a:spcBef>
                <a:spcPts val="500"/>
              </a:spcBef>
              <a:spcAft>
                <a:spcPts val="600"/>
              </a:spcAft>
              <a:buSzPct val="100000"/>
            </a:pPr>
            <a:r>
              <a:rPr lang="en-CA" dirty="0">
                <a:latin typeface="Arial"/>
                <a:ea typeface="Calibri" panose="020F0502020204030204" pitchFamily="34" charset="0"/>
                <a:cs typeface="Arial"/>
              </a:rPr>
              <a:t>Key Points to Remember</a:t>
            </a:r>
          </a:p>
        </p:txBody>
      </p:sp>
    </p:spTree>
    <p:extLst>
      <p:ext uri="{BB962C8B-B14F-4D97-AF65-F5344CB8AC3E}">
        <p14:creationId xmlns:p14="http://schemas.microsoft.com/office/powerpoint/2010/main" val="3919911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CA" dirty="0"/>
              <a:t>Acknowledgments</a:t>
            </a:r>
          </a:p>
        </p:txBody>
      </p:sp>
      <p:sp>
        <p:nvSpPr>
          <p:cNvPr id="3" name="Content Placeholder 2"/>
          <p:cNvSpPr>
            <a:spLocks noGrp="1"/>
          </p:cNvSpPr>
          <p:nvPr>
            <p:ph idx="1"/>
          </p:nvPr>
        </p:nvSpPr>
        <p:spPr>
          <a:xfrm>
            <a:off x="832670" y="1119614"/>
            <a:ext cx="10515600" cy="3746300"/>
          </a:xfrm>
        </p:spPr>
        <p:txBody>
          <a:bodyPr>
            <a:normAutofit fontScale="92500"/>
          </a:bodyPr>
          <a:lstStyle/>
          <a:p>
            <a:pPr marL="0" indent="0">
              <a:lnSpc>
                <a:spcPct val="110000"/>
              </a:lnSpc>
              <a:buNone/>
            </a:pPr>
            <a:r>
              <a:rPr lang="en-CA" dirty="0"/>
              <a:t>Adapted from: </a:t>
            </a:r>
            <a:r>
              <a:rPr lang="en-CA" b="1" dirty="0">
                <a:latin typeface="Arial"/>
                <a:cs typeface="Arial"/>
              </a:rPr>
              <a:t>Educational Support for Mandatory Reporting. Health Canada; 2019.</a:t>
            </a:r>
          </a:p>
          <a:p>
            <a:pPr marL="0" indent="0">
              <a:lnSpc>
                <a:spcPct val="110000"/>
              </a:lnSpc>
              <a:buNone/>
            </a:pPr>
            <a:endParaRPr lang="en-CA" dirty="0"/>
          </a:p>
          <a:p>
            <a:pPr marL="0" indent="0">
              <a:lnSpc>
                <a:spcPct val="110000"/>
              </a:lnSpc>
              <a:buNone/>
            </a:pPr>
            <a:r>
              <a:rPr lang="en-CA" dirty="0"/>
              <a:t>Prepared by: Patients for Patient Safety Canada, in collaboration with the Institute for Safe Medication Practices Canada (ISMP Canada) and the Canadian Patient Safety Institute (CPSI)</a:t>
            </a:r>
          </a:p>
          <a:p>
            <a:pPr marL="0" indent="0">
              <a:lnSpc>
                <a:spcPct val="110000"/>
              </a:lnSpc>
              <a:buNone/>
            </a:pPr>
            <a:endParaRPr lang="en-CA" dirty="0"/>
          </a:p>
          <a:p>
            <a:pPr marL="0" indent="0">
              <a:lnSpc>
                <a:spcPct val="110000"/>
              </a:lnSpc>
              <a:buNone/>
            </a:pPr>
            <a:r>
              <a:rPr lang="en-CA" dirty="0"/>
              <a:t>More information is available from: </a:t>
            </a:r>
            <a:r>
              <a:rPr lang="en-CA" dirty="0">
                <a:hlinkClick r:id="rId3"/>
              </a:rPr>
              <a:t>https://www.patientsafetyinstitute.ca/en/toolsResources/Vanessas-Law/Pages/default.aspx</a:t>
            </a:r>
            <a:endParaRPr lang="en-CA" dirty="0"/>
          </a:p>
          <a:p>
            <a:pPr marL="0" indent="0">
              <a:lnSpc>
                <a:spcPct val="110000"/>
              </a:lnSpc>
              <a:buNone/>
            </a:pPr>
            <a:endParaRPr lang="en-CA" dirty="0"/>
          </a:p>
          <a:p>
            <a:pPr marL="0" indent="0">
              <a:lnSpc>
                <a:spcPct val="110000"/>
              </a:lnSpc>
              <a:buNone/>
            </a:pPr>
            <a:r>
              <a:rPr lang="en-CA" dirty="0"/>
              <a:t>Contact: </a:t>
            </a:r>
            <a:r>
              <a:rPr lang="en-CA" dirty="0">
                <a:hlinkClick r:id="rId4"/>
              </a:rPr>
              <a:t>patients@cpsi-icsp.ca</a:t>
            </a:r>
            <a:r>
              <a:rPr lang="en-CA" dirty="0"/>
              <a:t> </a:t>
            </a:r>
          </a:p>
          <a:p>
            <a:pPr marL="0" indent="0">
              <a:lnSpc>
                <a:spcPct val="110000"/>
              </a:lnSpc>
              <a:buNone/>
            </a:pPr>
            <a:endParaRPr lang="en-CA" dirty="0"/>
          </a:p>
          <a:p>
            <a:pPr>
              <a:lnSpc>
                <a:spcPct val="110000"/>
              </a:lnSpc>
            </a:pPr>
            <a:endParaRPr lang="en-CA" dirty="0"/>
          </a:p>
          <a:p>
            <a:pPr marL="0" indent="0">
              <a:buNone/>
            </a:pPr>
            <a:endParaRPr lang="en-CA" sz="2400" dirty="0">
              <a:latin typeface="Arial"/>
              <a:cs typeface="Arial"/>
            </a:endParaRPr>
          </a:p>
        </p:txBody>
      </p:sp>
      <p:pic>
        <p:nvPicPr>
          <p:cNvPr id="7" name="Picture 6" descr="Brandmark of Patients for Patient Safety Canada">
            <a:extLst>
              <a:ext uri="{FF2B5EF4-FFF2-40B4-BE49-F238E27FC236}">
                <a16:creationId xmlns:a16="http://schemas.microsoft.com/office/drawing/2014/main" id="{3C52E1DD-07ED-4E35-AFCF-61F4060D6C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0" y="5145915"/>
            <a:ext cx="2210706" cy="1184937"/>
          </a:xfrm>
          <a:prstGeom prst="rect">
            <a:avLst/>
          </a:prstGeom>
        </p:spPr>
      </p:pic>
      <p:pic>
        <p:nvPicPr>
          <p:cNvPr id="9" name="Picture 8" descr="Brandmark of ISMP Canada ">
            <a:extLst>
              <a:ext uri="{FF2B5EF4-FFF2-40B4-BE49-F238E27FC236}">
                <a16:creationId xmlns:a16="http://schemas.microsoft.com/office/drawing/2014/main" id="{0CBF0371-3B07-4305-B6AD-BCE294C5BD91}"/>
              </a:ext>
            </a:extLst>
          </p:cNvPr>
          <p:cNvPicPr>
            <a:picLocks noChangeAspect="1"/>
          </p:cNvPicPr>
          <p:nvPr/>
        </p:nvPicPr>
        <p:blipFill rotWithShape="1">
          <a:blip r:embed="rId6"/>
          <a:srcRect l="30714" r="49911"/>
          <a:stretch/>
        </p:blipFill>
        <p:spPr>
          <a:xfrm>
            <a:off x="4909370" y="5291122"/>
            <a:ext cx="2362200" cy="894521"/>
          </a:xfrm>
          <a:prstGeom prst="rect">
            <a:avLst/>
          </a:prstGeom>
        </p:spPr>
      </p:pic>
      <p:pic>
        <p:nvPicPr>
          <p:cNvPr id="12" name="Picture 11" descr="Brandmark of CPSI - Canadian Patient Safety Institute ">
            <a:extLst>
              <a:ext uri="{FF2B5EF4-FFF2-40B4-BE49-F238E27FC236}">
                <a16:creationId xmlns:a16="http://schemas.microsoft.com/office/drawing/2014/main" id="{9ADF1BC3-1C12-4B6C-9CE5-FBAB88D678E6}"/>
              </a:ext>
            </a:extLst>
          </p:cNvPr>
          <p:cNvPicPr>
            <a:picLocks noChangeAspect="1"/>
          </p:cNvPicPr>
          <p:nvPr/>
        </p:nvPicPr>
        <p:blipFill rotWithShape="1">
          <a:blip r:embed="rId6"/>
          <a:srcRect l="85982"/>
          <a:stretch/>
        </p:blipFill>
        <p:spPr>
          <a:xfrm>
            <a:off x="8457296" y="5291121"/>
            <a:ext cx="1709056" cy="894521"/>
          </a:xfrm>
          <a:prstGeom prst="rect">
            <a:avLst/>
          </a:prstGeom>
        </p:spPr>
      </p:pic>
    </p:spTree>
    <p:extLst>
      <p:ext uri="{BB962C8B-B14F-4D97-AF65-F5344CB8AC3E}">
        <p14:creationId xmlns:p14="http://schemas.microsoft.com/office/powerpoint/2010/main" val="3306460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7DD4B96-AA44-4972-B347-6AD8D9440E93}"/>
              </a:ext>
            </a:extLst>
          </p:cNvPr>
          <p:cNvSpPr>
            <a:spLocks noGrp="1"/>
          </p:cNvSpPr>
          <p:nvPr>
            <p:ph type="title"/>
          </p:nvPr>
        </p:nvSpPr>
        <p:spPr/>
        <p:txBody>
          <a:bodyPr anchor="t"/>
          <a:lstStyle/>
          <a:p>
            <a:r>
              <a:rPr lang="en-CA" i="1" dirty="0">
                <a:latin typeface="Arial"/>
                <a:cs typeface="Arial"/>
              </a:rPr>
              <a:t>Protecting Canadians from Unsafe Drugs Act </a:t>
            </a:r>
            <a:br>
              <a:rPr lang="en-CA" i="1" dirty="0">
                <a:latin typeface="Arial"/>
                <a:cs typeface="Arial"/>
              </a:rPr>
            </a:br>
            <a:r>
              <a:rPr lang="en-CA" dirty="0">
                <a:latin typeface="Arial"/>
                <a:cs typeface="Arial"/>
              </a:rPr>
              <a:t>(Vanessa's Law)</a:t>
            </a:r>
            <a:endParaRPr lang="en-CA" dirty="0"/>
          </a:p>
        </p:txBody>
      </p:sp>
      <p:sp>
        <p:nvSpPr>
          <p:cNvPr id="9" name="Content Placeholder 8">
            <a:extLst>
              <a:ext uri="{FF2B5EF4-FFF2-40B4-BE49-F238E27FC236}">
                <a16:creationId xmlns:a16="http://schemas.microsoft.com/office/drawing/2014/main" id="{511C1BE2-96B7-449A-BCA1-8CF123A4B5CD}"/>
              </a:ext>
            </a:extLst>
          </p:cNvPr>
          <p:cNvSpPr>
            <a:spLocks noGrp="1"/>
          </p:cNvSpPr>
          <p:nvPr>
            <p:ph idx="1"/>
          </p:nvPr>
        </p:nvSpPr>
        <p:spPr>
          <a:xfrm>
            <a:off x="838199" y="1450058"/>
            <a:ext cx="10483950" cy="4390507"/>
          </a:xfrm>
        </p:spPr>
        <p:txBody>
          <a:bodyPr vert="horz" lIns="91440" tIns="45720" rIns="91440" bIns="45720" rtlCol="0" anchor="t">
            <a:normAutofit/>
          </a:bodyPr>
          <a:lstStyle/>
          <a:p>
            <a:pPr marL="0" indent="0">
              <a:lnSpc>
                <a:spcPct val="110000"/>
              </a:lnSpc>
              <a:spcBef>
                <a:spcPts val="600"/>
              </a:spcBef>
              <a:buNone/>
            </a:pPr>
            <a:r>
              <a:rPr lang="en-CA" dirty="0">
                <a:latin typeface="Arial"/>
                <a:cs typeface="Arial"/>
              </a:rPr>
              <a:t>The </a:t>
            </a:r>
            <a:r>
              <a:rPr lang="en-CA" i="1" dirty="0">
                <a:latin typeface="Arial"/>
                <a:cs typeface="Arial"/>
              </a:rPr>
              <a:t>Protecting Canadians from Unsafe Drugs Act </a:t>
            </a:r>
            <a:r>
              <a:rPr lang="en-CA" dirty="0">
                <a:latin typeface="Arial"/>
                <a:cs typeface="Arial"/>
              </a:rPr>
              <a:t>(Vanessa's Law) introduces the requirement for </a:t>
            </a:r>
            <a:r>
              <a:rPr lang="en-CA" b="1" dirty="0">
                <a:latin typeface="Arial"/>
                <a:cs typeface="Arial"/>
              </a:rPr>
              <a:t>mandatory</a:t>
            </a:r>
            <a:r>
              <a:rPr lang="en-CA" dirty="0">
                <a:latin typeface="Arial"/>
                <a:cs typeface="Arial"/>
              </a:rPr>
              <a:t> </a:t>
            </a:r>
            <a:r>
              <a:rPr lang="en-CA" b="1" dirty="0">
                <a:latin typeface="Arial"/>
                <a:cs typeface="Arial"/>
              </a:rPr>
              <a:t>reporting of </a:t>
            </a:r>
            <a:r>
              <a:rPr lang="en-CA" b="1" dirty="0"/>
              <a:t>serious adverse drug reactions and medical device incidents </a:t>
            </a:r>
            <a:r>
              <a:rPr lang="en-CA" dirty="0"/>
              <a:t>by hospitals.</a:t>
            </a:r>
          </a:p>
          <a:p>
            <a:pPr marL="0" indent="0">
              <a:lnSpc>
                <a:spcPct val="110000"/>
              </a:lnSpc>
              <a:spcBef>
                <a:spcPts val="600"/>
              </a:spcBef>
              <a:buNone/>
            </a:pPr>
            <a:endParaRPr lang="en-CA" dirty="0"/>
          </a:p>
          <a:p>
            <a:pPr marL="0" indent="0">
              <a:lnSpc>
                <a:spcPct val="110000"/>
              </a:lnSpc>
              <a:spcBef>
                <a:spcPts val="600"/>
              </a:spcBef>
              <a:buNone/>
            </a:pPr>
            <a:r>
              <a:rPr lang="en-CA" dirty="0">
                <a:latin typeface="Arial"/>
                <a:cs typeface="Arial"/>
              </a:rPr>
              <a:t>The Law improves Health Canada's ability to: </a:t>
            </a:r>
          </a:p>
          <a:p>
            <a:pPr lvl="1">
              <a:lnSpc>
                <a:spcPct val="110000"/>
              </a:lnSpc>
              <a:spcBef>
                <a:spcPts val="600"/>
              </a:spcBef>
              <a:buSzPct val="100000"/>
              <a:buFont typeface="Arial" panose="020B0604020202020204" pitchFamily="34" charset="0"/>
              <a:buChar char="•"/>
            </a:pPr>
            <a:r>
              <a:rPr lang="en-CA" sz="2000" dirty="0">
                <a:latin typeface="Arial"/>
                <a:cs typeface="Arial"/>
              </a:rPr>
              <a:t>collect safety information;</a:t>
            </a:r>
            <a:endParaRPr lang="en-CA" sz="2000" dirty="0"/>
          </a:p>
          <a:p>
            <a:pPr lvl="1">
              <a:lnSpc>
                <a:spcPct val="110000"/>
              </a:lnSpc>
              <a:spcBef>
                <a:spcPts val="600"/>
              </a:spcBef>
              <a:buSzPct val="100000"/>
              <a:buFont typeface="Arial" panose="020B0604020202020204" pitchFamily="34" charset="0"/>
              <a:buChar char="•"/>
            </a:pPr>
            <a:r>
              <a:rPr lang="en-CA" sz="2000" dirty="0">
                <a:latin typeface="Arial"/>
                <a:cs typeface="Arial"/>
              </a:rPr>
              <a:t>take appropriate action (such as a label change or a product recall) when a serious health risk is identified; and</a:t>
            </a:r>
          </a:p>
          <a:p>
            <a:pPr lvl="1">
              <a:lnSpc>
                <a:spcPct val="110000"/>
              </a:lnSpc>
              <a:spcBef>
                <a:spcPts val="600"/>
              </a:spcBef>
              <a:buSzPct val="100000"/>
              <a:buFont typeface="Arial" panose="020B0604020202020204" pitchFamily="34" charset="0"/>
              <a:buChar char="•"/>
            </a:pPr>
            <a:r>
              <a:rPr lang="en-CA" sz="2000" dirty="0">
                <a:latin typeface="Arial"/>
                <a:cs typeface="Arial"/>
              </a:rPr>
              <a:t>increase transparency (by sharing more information)</a:t>
            </a:r>
            <a:r>
              <a:rPr lang="en-CA" dirty="0"/>
              <a:t>.</a:t>
            </a:r>
          </a:p>
          <a:p>
            <a:pPr marL="0" indent="0">
              <a:lnSpc>
                <a:spcPct val="110000"/>
              </a:lnSpc>
              <a:spcBef>
                <a:spcPts val="600"/>
              </a:spcBef>
              <a:buNone/>
            </a:pPr>
            <a:endParaRPr lang="en-CA" dirty="0"/>
          </a:p>
          <a:p>
            <a:pPr marL="0" indent="0">
              <a:lnSpc>
                <a:spcPct val="110000"/>
              </a:lnSpc>
              <a:spcBef>
                <a:spcPts val="600"/>
              </a:spcBef>
              <a:buNone/>
            </a:pPr>
            <a:endParaRPr lang="en-CA" dirty="0">
              <a:latin typeface="Arial"/>
              <a:cs typeface="Arial"/>
            </a:endParaRPr>
          </a:p>
          <a:p>
            <a:pPr marL="0" indent="0">
              <a:lnSpc>
                <a:spcPct val="110000"/>
              </a:lnSpc>
              <a:spcBef>
                <a:spcPts val="600"/>
              </a:spcBef>
              <a:buNone/>
            </a:pPr>
            <a:endParaRPr lang="en-CA" b="1" dirty="0">
              <a:highlight>
                <a:srgbClr val="FFFF00"/>
              </a:highlight>
            </a:endParaRPr>
          </a:p>
          <a:p>
            <a:pPr marL="0" indent="0">
              <a:lnSpc>
                <a:spcPct val="110000"/>
              </a:lnSpc>
              <a:spcBef>
                <a:spcPts val="600"/>
              </a:spcBef>
              <a:buNone/>
            </a:pPr>
            <a:endParaRPr lang="en-CA" dirty="0">
              <a:highlight>
                <a:srgbClr val="FFFF00"/>
              </a:highlight>
              <a:latin typeface="Arial"/>
              <a:cs typeface="Arial"/>
            </a:endParaRPr>
          </a:p>
          <a:p>
            <a:pPr marL="0" indent="0">
              <a:lnSpc>
                <a:spcPct val="110000"/>
              </a:lnSpc>
              <a:spcBef>
                <a:spcPts val="600"/>
              </a:spcBef>
              <a:buNone/>
            </a:pPr>
            <a:endParaRPr lang="en-CA" dirty="0">
              <a:highlight>
                <a:srgbClr val="FFFF00"/>
              </a:highlight>
              <a:latin typeface="Arial"/>
              <a:cs typeface="Arial"/>
            </a:endParaRPr>
          </a:p>
          <a:p>
            <a:pPr marL="0" indent="0">
              <a:lnSpc>
                <a:spcPct val="110000"/>
              </a:lnSpc>
              <a:spcBef>
                <a:spcPts val="600"/>
              </a:spcBef>
              <a:buNone/>
            </a:pPr>
            <a:endParaRPr lang="en-CA" dirty="0">
              <a:highlight>
                <a:srgbClr val="FFFF00"/>
              </a:highlight>
            </a:endParaRPr>
          </a:p>
          <a:p>
            <a:pPr>
              <a:lnSpc>
                <a:spcPct val="110000"/>
              </a:lnSpc>
              <a:spcBef>
                <a:spcPts val="600"/>
              </a:spcBef>
            </a:pPr>
            <a:endParaRPr lang="en-CA" sz="1800" dirty="0">
              <a:solidFill>
                <a:schemeClr val="tx1"/>
              </a:solidFill>
            </a:endParaRPr>
          </a:p>
        </p:txBody>
      </p:sp>
      <p:sp>
        <p:nvSpPr>
          <p:cNvPr id="4" name="Rectangle 3">
            <a:extLst>
              <a:ext uri="{FF2B5EF4-FFF2-40B4-BE49-F238E27FC236}">
                <a16:creationId xmlns:a16="http://schemas.microsoft.com/office/drawing/2014/main" id="{3330A1F1-DABF-4A8F-964E-22D89CBAC043}"/>
              </a:ext>
            </a:extLst>
          </p:cNvPr>
          <p:cNvSpPr/>
          <p:nvPr/>
        </p:nvSpPr>
        <p:spPr>
          <a:xfrm>
            <a:off x="869851" y="5868275"/>
            <a:ext cx="8975489" cy="461665"/>
          </a:xfrm>
          <a:prstGeom prst="rect">
            <a:avLst/>
          </a:prstGeom>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Source: </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hlinkClick r:id="rId3"/>
              </a:rPr>
              <a:t>https://www.canada.ca/en/health-canada/services/drugs-health-products/legislation-guidelines/protecting-canadians-unsafe-drugs-act-vanessa-law-amendments-food-drugs-act.html</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a:t>
            </a:r>
          </a:p>
        </p:txBody>
      </p:sp>
    </p:spTree>
    <p:extLst>
      <p:ext uri="{BB962C8B-B14F-4D97-AF65-F5344CB8AC3E}">
        <p14:creationId xmlns:p14="http://schemas.microsoft.com/office/powerpoint/2010/main" val="3312576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7DD4B96-AA44-4972-B347-6AD8D9440E93}"/>
              </a:ext>
            </a:extLst>
          </p:cNvPr>
          <p:cNvSpPr>
            <a:spLocks noGrp="1"/>
          </p:cNvSpPr>
          <p:nvPr>
            <p:ph type="title"/>
          </p:nvPr>
        </p:nvSpPr>
        <p:spPr/>
        <p:txBody>
          <a:bodyPr anchor="t"/>
          <a:lstStyle/>
          <a:p>
            <a:r>
              <a:rPr lang="en-CA" dirty="0"/>
              <a:t>Who was Vanessa?</a:t>
            </a:r>
          </a:p>
        </p:txBody>
      </p:sp>
      <p:sp>
        <p:nvSpPr>
          <p:cNvPr id="9" name="Content Placeholder 8">
            <a:extLst>
              <a:ext uri="{FF2B5EF4-FFF2-40B4-BE49-F238E27FC236}">
                <a16:creationId xmlns:a16="http://schemas.microsoft.com/office/drawing/2014/main" id="{511C1BE2-96B7-449A-BCA1-8CF123A4B5CD}"/>
              </a:ext>
            </a:extLst>
          </p:cNvPr>
          <p:cNvSpPr>
            <a:spLocks noGrp="1"/>
          </p:cNvSpPr>
          <p:nvPr>
            <p:ph idx="1"/>
          </p:nvPr>
        </p:nvSpPr>
        <p:spPr>
          <a:xfrm>
            <a:off x="854274" y="1136767"/>
            <a:ext cx="6722807" cy="4711256"/>
          </a:xfrm>
        </p:spPr>
        <p:txBody>
          <a:bodyPr vert="horz" lIns="91440" tIns="45720" rIns="91440" bIns="45720" rtlCol="0" anchor="t">
            <a:normAutofit/>
          </a:bodyPr>
          <a:lstStyle/>
          <a:p>
            <a:pPr marL="342900" lvl="0" indent="-342900" defTabSz="457200" eaLnBrk="0" fontAlgn="base" hangingPunct="0">
              <a:lnSpc>
                <a:spcPct val="110000"/>
              </a:lnSpc>
              <a:spcBef>
                <a:spcPts val="600"/>
              </a:spcBef>
              <a:spcAft>
                <a:spcPts val="1200"/>
              </a:spcAft>
              <a:buSzTx/>
              <a:defRPr/>
            </a:pPr>
            <a:r>
              <a:rPr lang="en-CA" dirty="0">
                <a:solidFill>
                  <a:prstClr val="black"/>
                </a:solidFill>
                <a:latin typeface="Arial"/>
                <a:ea typeface="ＭＳ Ｐゴシック" pitchFamily="34" charset="-128"/>
              </a:rPr>
              <a:t>Vanessa Young died at the age of 15, in 2000. She experienced a cardiac problem after taking </a:t>
            </a:r>
            <a:r>
              <a:rPr lang="en-CA" dirty="0" err="1">
                <a:solidFill>
                  <a:prstClr val="black"/>
                </a:solidFill>
                <a:latin typeface="Arial"/>
                <a:ea typeface="ＭＳ Ｐゴシック" pitchFamily="34" charset="-128"/>
              </a:rPr>
              <a:t>cisapride</a:t>
            </a:r>
            <a:r>
              <a:rPr lang="en-CA" dirty="0">
                <a:solidFill>
                  <a:prstClr val="black"/>
                </a:solidFill>
                <a:latin typeface="Arial"/>
                <a:ea typeface="ＭＳ Ｐゴシック" pitchFamily="34" charset="-128"/>
              </a:rPr>
              <a:t> (</a:t>
            </a:r>
            <a:r>
              <a:rPr lang="en-CA" dirty="0" err="1">
                <a:solidFill>
                  <a:prstClr val="black"/>
                </a:solidFill>
                <a:latin typeface="Arial"/>
                <a:ea typeface="ＭＳ Ｐゴシック" pitchFamily="34" charset="-128"/>
              </a:rPr>
              <a:t>Prepulsid</a:t>
            </a:r>
            <a:r>
              <a:rPr lang="en-CA" baseline="30000" dirty="0">
                <a:solidFill>
                  <a:prstClr val="black"/>
                </a:solidFill>
                <a:latin typeface="Arial"/>
                <a:ea typeface="ＭＳ Ｐゴシック" pitchFamily="34" charset="-128"/>
              </a:rPr>
              <a:t>®</a:t>
            </a:r>
            <a:r>
              <a:rPr lang="en-CA" dirty="0">
                <a:solidFill>
                  <a:prstClr val="black"/>
                </a:solidFill>
                <a:latin typeface="Arial"/>
                <a:ea typeface="ＭＳ Ｐゴシック" pitchFamily="34" charset="-128"/>
              </a:rPr>
              <a:t>) as prescribed.</a:t>
            </a:r>
          </a:p>
          <a:p>
            <a:pPr marL="342900" lvl="0" indent="-342900" defTabSz="457200" eaLnBrk="0" fontAlgn="base" hangingPunct="0">
              <a:lnSpc>
                <a:spcPct val="110000"/>
              </a:lnSpc>
              <a:spcBef>
                <a:spcPts val="600"/>
              </a:spcBef>
              <a:spcAft>
                <a:spcPts val="1200"/>
              </a:spcAft>
              <a:buSzTx/>
              <a:defRPr/>
            </a:pPr>
            <a:r>
              <a:rPr lang="en-CA" dirty="0">
                <a:solidFill>
                  <a:prstClr val="black"/>
                </a:solidFill>
                <a:latin typeface="Arial"/>
                <a:ea typeface="ＭＳ Ｐゴシック" pitchFamily="34" charset="-128"/>
              </a:rPr>
              <a:t>A campaign for increased regulation of drugs and devices was created.</a:t>
            </a:r>
          </a:p>
          <a:p>
            <a:pPr marL="342900" lvl="0" indent="-342900" defTabSz="457200" eaLnBrk="0" fontAlgn="base" hangingPunct="0">
              <a:lnSpc>
                <a:spcPct val="110000"/>
              </a:lnSpc>
              <a:spcBef>
                <a:spcPts val="600"/>
              </a:spcBef>
              <a:spcAft>
                <a:spcPts val="1200"/>
              </a:spcAft>
              <a:buSzTx/>
              <a:defRPr/>
            </a:pPr>
            <a:r>
              <a:rPr lang="en-CA" b="1" dirty="0">
                <a:solidFill>
                  <a:prstClr val="black"/>
                </a:solidFill>
                <a:latin typeface="Arial"/>
                <a:ea typeface="ＭＳ Ｐゴシック" pitchFamily="34" charset="-128"/>
              </a:rPr>
              <a:t>Vanessa’s Law </a:t>
            </a:r>
            <a:r>
              <a:rPr lang="en-CA" dirty="0">
                <a:solidFill>
                  <a:prstClr val="black"/>
                </a:solidFill>
                <a:latin typeface="Arial"/>
                <a:ea typeface="ＭＳ Ｐゴシック" pitchFamily="34" charset="-128"/>
              </a:rPr>
              <a:t>was enacted in 2014 and the mandatory reporting requirements come into effect December 16</a:t>
            </a:r>
            <a:r>
              <a:rPr lang="en-CA" baseline="30000" dirty="0">
                <a:solidFill>
                  <a:prstClr val="black"/>
                </a:solidFill>
                <a:latin typeface="Arial"/>
                <a:ea typeface="ＭＳ Ｐゴシック" pitchFamily="34" charset="-128"/>
              </a:rPr>
              <a:t>th</a:t>
            </a:r>
            <a:r>
              <a:rPr lang="en-CA" dirty="0">
                <a:solidFill>
                  <a:prstClr val="black"/>
                </a:solidFill>
                <a:latin typeface="Arial"/>
                <a:ea typeface="ＭＳ Ｐゴシック" pitchFamily="34" charset="-128"/>
              </a:rPr>
              <a:t>, 2019.</a:t>
            </a:r>
            <a:endParaRPr lang="en-CA" altLang="en-US" dirty="0">
              <a:solidFill>
                <a:prstClr val="black"/>
              </a:solidFill>
              <a:latin typeface="Arial"/>
              <a:ea typeface="ＭＳ Ｐゴシック" pitchFamily="34" charset="-128"/>
            </a:endParaRPr>
          </a:p>
        </p:txBody>
      </p:sp>
      <p:pic>
        <p:nvPicPr>
          <p:cNvPr id="5" name="Picture 4" descr="Photograph of Vanessa Young">
            <a:extLst>
              <a:ext uri="{FF2B5EF4-FFF2-40B4-BE49-F238E27FC236}">
                <a16:creationId xmlns:a16="http://schemas.microsoft.com/office/drawing/2014/main" id="{3981E535-11B8-4F7F-866E-95E9DE35BE41}"/>
              </a:ext>
            </a:extLst>
          </p:cNvPr>
          <p:cNvPicPr>
            <a:picLocks noChangeAspect="1"/>
          </p:cNvPicPr>
          <p:nvPr/>
        </p:nvPicPr>
        <p:blipFill>
          <a:blip r:embed="rId3"/>
          <a:stretch>
            <a:fillRect/>
          </a:stretch>
        </p:blipFill>
        <p:spPr>
          <a:xfrm>
            <a:off x="7976323" y="1136767"/>
            <a:ext cx="3377477" cy="4084675"/>
          </a:xfrm>
          <a:prstGeom prst="rect">
            <a:avLst/>
          </a:prstGeom>
        </p:spPr>
      </p:pic>
    </p:spTree>
    <p:extLst>
      <p:ext uri="{BB962C8B-B14F-4D97-AF65-F5344CB8AC3E}">
        <p14:creationId xmlns:p14="http://schemas.microsoft.com/office/powerpoint/2010/main" val="2689482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26C4DCE-3726-4145-B0CF-0298DC0E8546}"/>
              </a:ext>
              <a:ext uri="{C183D7F6-B498-43B3-948B-1728B52AA6E4}">
                <adec:decorative xmlns:adec="http://schemas.microsoft.com/office/drawing/2017/decorative" val="1"/>
              </a:ext>
            </a:extLst>
          </p:cNvPr>
          <p:cNvSpPr txBox="1">
            <a:spLocks/>
          </p:cNvSpPr>
          <p:nvPr/>
        </p:nvSpPr>
        <p:spPr>
          <a:xfrm>
            <a:off x="838200" y="365125"/>
            <a:ext cx="105156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kern="1200">
                <a:solidFill>
                  <a:srgbClr val="1B416F"/>
                </a:solidFill>
                <a:latin typeface="Arial" panose="020B0604020202020204" pitchFamily="34" charset="0"/>
                <a:ea typeface="+mj-ea"/>
                <a:cs typeface="Arial" panose="020B0604020202020204" pitchFamily="34" charset="0"/>
              </a:defRPr>
            </a:lvl1pPr>
          </a:lstStyle>
          <a:p>
            <a:endParaRPr lang="en-CA"/>
          </a:p>
        </p:txBody>
      </p:sp>
      <p:sp>
        <p:nvSpPr>
          <p:cNvPr id="4" name="Title 3">
            <a:extLst>
              <a:ext uri="{FF2B5EF4-FFF2-40B4-BE49-F238E27FC236}">
                <a16:creationId xmlns:a16="http://schemas.microsoft.com/office/drawing/2014/main" id="{B7C43F12-1DC0-461F-BA94-BD13FBFC12A1}"/>
              </a:ext>
            </a:extLst>
          </p:cNvPr>
          <p:cNvSpPr>
            <a:spLocks noGrp="1"/>
          </p:cNvSpPr>
          <p:nvPr>
            <p:ph type="title"/>
          </p:nvPr>
        </p:nvSpPr>
        <p:spPr/>
        <p:txBody>
          <a:bodyPr anchor="t"/>
          <a:lstStyle/>
          <a:p>
            <a:r>
              <a:rPr lang="en-CA" altLang="en-US" dirty="0">
                <a:latin typeface="Arial"/>
                <a:cs typeface="Arial"/>
              </a:rPr>
              <a:t>Why Is Mandatory Reporting Important?</a:t>
            </a:r>
            <a:endParaRPr lang="en-CA" dirty="0">
              <a:latin typeface="Arial"/>
              <a:cs typeface="Arial"/>
            </a:endParaRPr>
          </a:p>
        </p:txBody>
      </p:sp>
      <p:sp>
        <p:nvSpPr>
          <p:cNvPr id="59395" name="Content Placeholder 4">
            <a:extLst>
              <a:ext uri="{FF2B5EF4-FFF2-40B4-BE49-F238E27FC236}">
                <a16:creationId xmlns:a16="http://schemas.microsoft.com/office/drawing/2014/main" id="{B5DAD161-306B-4BE3-A519-45A4C6C19342}"/>
              </a:ext>
            </a:extLst>
          </p:cNvPr>
          <p:cNvSpPr>
            <a:spLocks noGrp="1"/>
          </p:cNvSpPr>
          <p:nvPr>
            <p:ph idx="1"/>
          </p:nvPr>
        </p:nvSpPr>
        <p:spPr>
          <a:xfrm>
            <a:off x="838200" y="1507253"/>
            <a:ext cx="6806442" cy="4207747"/>
          </a:xfrm>
        </p:spPr>
        <p:txBody>
          <a:bodyPr vert="horz" lIns="91440" tIns="45720" rIns="91440" bIns="45720" rtlCol="0" anchor="t">
            <a:normAutofit/>
          </a:bodyPr>
          <a:lstStyle/>
          <a:p>
            <a:pPr marL="342900" lvl="0" indent="-342900" defTabSz="457200" eaLnBrk="0" fontAlgn="base" hangingPunct="0">
              <a:lnSpc>
                <a:spcPct val="110000"/>
              </a:lnSpc>
              <a:spcBef>
                <a:spcPts val="600"/>
              </a:spcBef>
              <a:spcAft>
                <a:spcPts val="1200"/>
              </a:spcAft>
              <a:buSzTx/>
              <a:defRPr/>
            </a:pPr>
            <a:r>
              <a:rPr lang="en-CA" altLang="en-US" dirty="0">
                <a:latin typeface="Arial"/>
                <a:cs typeface="Arial"/>
              </a:rPr>
              <a:t>Health Canada looks at serious adverse drug reaction and medical device incident reports as an important source of information for identifying safety issues.   </a:t>
            </a:r>
          </a:p>
          <a:p>
            <a:pPr marL="342900" lvl="0" indent="-342900" defTabSz="457200" eaLnBrk="0" fontAlgn="base" hangingPunct="0">
              <a:lnSpc>
                <a:spcPct val="110000"/>
              </a:lnSpc>
              <a:spcBef>
                <a:spcPts val="600"/>
              </a:spcBef>
              <a:spcAft>
                <a:spcPts val="1200"/>
              </a:spcAft>
              <a:buSzTx/>
              <a:defRPr/>
            </a:pPr>
            <a:r>
              <a:rPr lang="en-CA" altLang="en-US" dirty="0">
                <a:latin typeface="Arial"/>
                <a:cs typeface="Arial"/>
              </a:rPr>
              <a:t>Under-reporting and poor quality of reports is an issue in all countries. An international review estimated that only 6% of adverse drug reactions are reported.</a:t>
            </a:r>
            <a:r>
              <a:rPr lang="en-CA" altLang="en-US" baseline="30000" dirty="0">
                <a:latin typeface="Arial"/>
                <a:cs typeface="Arial"/>
              </a:rPr>
              <a:t>1</a:t>
            </a:r>
          </a:p>
        </p:txBody>
      </p:sp>
      <p:grpSp>
        <p:nvGrpSpPr>
          <p:cNvPr id="59397" name="Group 6" descr="Circle graph showing the median of approximately 6% of ADRs reported. ">
            <a:extLst>
              <a:ext uri="{FF2B5EF4-FFF2-40B4-BE49-F238E27FC236}">
                <a16:creationId xmlns:a16="http://schemas.microsoft.com/office/drawing/2014/main" id="{6B1FBB43-7CC5-40ED-A690-D79D7882DF8D}"/>
              </a:ext>
            </a:extLst>
          </p:cNvPr>
          <p:cNvGrpSpPr>
            <a:grpSpLocks/>
          </p:cNvGrpSpPr>
          <p:nvPr/>
        </p:nvGrpSpPr>
        <p:grpSpPr bwMode="auto">
          <a:xfrm>
            <a:off x="7516843" y="1636840"/>
            <a:ext cx="4675126" cy="3606736"/>
            <a:chOff x="5123478" y="1885867"/>
            <a:chExt cx="4829286" cy="3606736"/>
          </a:xfrm>
        </p:grpSpPr>
        <p:graphicFrame>
          <p:nvGraphicFramePr>
            <p:cNvPr id="2" name="Chart 7">
              <a:extLst>
                <a:ext uri="{FF2B5EF4-FFF2-40B4-BE49-F238E27FC236}">
                  <a16:creationId xmlns:a16="http://schemas.microsoft.com/office/drawing/2014/main" id="{7F1A0FA6-1B33-4DE9-A068-91208F0D8E94}"/>
                </a:ext>
              </a:extLst>
            </p:cNvPr>
            <p:cNvGraphicFramePr>
              <a:graphicFrameLocks/>
            </p:cNvGraphicFramePr>
            <p:nvPr>
              <p:extLst>
                <p:ext uri="{D42A27DB-BD31-4B8C-83A1-F6EECF244321}">
                  <p14:modId xmlns:p14="http://schemas.microsoft.com/office/powerpoint/2010/main" val="3284054199"/>
                </p:ext>
              </p:extLst>
            </p:nvPr>
          </p:nvGraphicFramePr>
          <p:xfrm>
            <a:off x="5123478" y="1885867"/>
            <a:ext cx="4829286" cy="360673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DEE67F3E-BA4D-4895-8DEB-AF29C9673761}"/>
                </a:ext>
              </a:extLst>
            </p:cNvPr>
            <p:cNvSpPr txBox="1"/>
            <p:nvPr/>
          </p:nvSpPr>
          <p:spPr>
            <a:xfrm>
              <a:off x="6546833" y="2915956"/>
              <a:ext cx="1982576" cy="1600438"/>
            </a:xfrm>
            <a:prstGeom prst="rect">
              <a:avLst/>
            </a:prstGeom>
            <a:noFill/>
          </p:spPr>
          <p:txBody>
            <a:bodyPr>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lang="en-CA" sz="2800" b="1" dirty="0">
                  <a:solidFill>
                    <a:srgbClr val="C00000"/>
                  </a:solidFill>
                  <a:latin typeface="Arial"/>
                  <a:ea typeface="ＭＳ Ｐゴシック" panose="020B0600070205080204" pitchFamily="34" charset="-128"/>
                </a:rPr>
                <a:t>Only </a:t>
              </a:r>
              <a:r>
                <a:rPr kumimoji="0" lang="en-CA" sz="2800" b="1" i="0" u="none" strike="noStrike" kern="1200" cap="none" spc="0" normalizeH="0" baseline="0" noProof="0" dirty="0">
                  <a:ln>
                    <a:noFill/>
                  </a:ln>
                  <a:solidFill>
                    <a:srgbClr val="C00000"/>
                  </a:solidFill>
                  <a:effectLst/>
                  <a:uLnTx/>
                  <a:uFillTx/>
                  <a:latin typeface="Arial"/>
                  <a:ea typeface="ＭＳ Ｐゴシック" panose="020B0600070205080204" pitchFamily="34" charset="-128"/>
                  <a:cs typeface="+mn-cs"/>
                </a:rPr>
                <a:t>6%</a:t>
              </a:r>
              <a:r>
                <a:rPr kumimoji="0" lang="en-CA" sz="4400" b="1" i="0" u="none" strike="noStrike" kern="1200" cap="none" spc="0" normalizeH="0" baseline="0" noProof="0" dirty="0">
                  <a:ln>
                    <a:noFill/>
                  </a:ln>
                  <a:solidFill>
                    <a:srgbClr val="FF0000"/>
                  </a:solidFill>
                  <a:effectLst/>
                  <a:uLnTx/>
                  <a:uFillTx/>
                  <a:latin typeface="Arial"/>
                  <a:ea typeface="ＭＳ Ｐゴシック" panose="020B0600070205080204" pitchFamily="34" charset="-128"/>
                  <a:cs typeface="+mn-cs"/>
                </a:rPr>
                <a:t>        </a:t>
              </a: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CA" sz="600" b="1" i="0" u="none" strike="noStrike" kern="1200" cap="none" spc="0" normalizeH="0" baseline="0" noProof="0" dirty="0">
                <a:ln>
                  <a:noFill/>
                </a:ln>
                <a:solidFill>
                  <a:prstClr val="black"/>
                </a:solidFill>
                <a:effectLst/>
                <a:uLnTx/>
                <a:uFillTx/>
                <a:latin typeface="Arial"/>
                <a:ea typeface="ＭＳ Ｐゴシック" panose="020B0600070205080204" pitchFamily="34" charset="-128"/>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CA" sz="1600" b="1" i="0" u="none" strike="noStrike" kern="1200" cap="none" spc="0" normalizeH="0" baseline="0" noProof="0" dirty="0">
                  <a:ln>
                    <a:noFill/>
                  </a:ln>
                  <a:solidFill>
                    <a:srgbClr val="C00000"/>
                  </a:solidFill>
                  <a:effectLst/>
                  <a:uLnTx/>
                  <a:uFillTx/>
                  <a:latin typeface="Arial"/>
                  <a:ea typeface="ＭＳ Ｐゴシック" panose="020B0600070205080204" pitchFamily="34" charset="-128"/>
                  <a:cs typeface="+mn-cs"/>
                </a:rPr>
                <a:t>of adverse drug reactions are reported</a:t>
              </a:r>
              <a:endParaRPr kumimoji="0" lang="en-CA" sz="1600" b="1" i="0" u="none" strike="noStrike" kern="1200" cap="none" spc="0" normalizeH="0" baseline="30000" noProof="0" dirty="0">
                <a:ln>
                  <a:noFill/>
                </a:ln>
                <a:solidFill>
                  <a:srgbClr val="C00000"/>
                </a:solidFill>
                <a:effectLst/>
                <a:uLnTx/>
                <a:uFillTx/>
                <a:latin typeface="Arial"/>
                <a:ea typeface="ＭＳ Ｐゴシック" panose="020B0600070205080204" pitchFamily="34" charset="-128"/>
                <a:cs typeface="+mn-cs"/>
              </a:endParaRPr>
            </a:p>
          </p:txBody>
        </p:sp>
      </p:grpSp>
      <p:sp>
        <p:nvSpPr>
          <p:cNvPr id="59398" name="Text Box 4">
            <a:extLst>
              <a:ext uri="{FF2B5EF4-FFF2-40B4-BE49-F238E27FC236}">
                <a16:creationId xmlns:a16="http://schemas.microsoft.com/office/drawing/2014/main" id="{303AA4E0-5A72-4914-A554-3D1600653F91}"/>
              </a:ext>
            </a:extLst>
          </p:cNvPr>
          <p:cNvSpPr txBox="1">
            <a:spLocks noChangeArrowheads="1"/>
          </p:cNvSpPr>
          <p:nvPr/>
        </p:nvSpPr>
        <p:spPr bwMode="auto">
          <a:xfrm>
            <a:off x="838200" y="6086271"/>
            <a:ext cx="965171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000">
                <a:solidFill>
                  <a:srgbClr val="40404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600">
                <a:solidFill>
                  <a:srgbClr val="40404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200">
                <a:solidFill>
                  <a:srgbClr val="40404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40404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CA" altLang="en-US" sz="12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1 </a:t>
            </a:r>
            <a:r>
              <a:rPr kumimoji="0" lang="en-CA"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Hazell</a:t>
            </a:r>
            <a:r>
              <a:rPr lang="en-CA" altLang="en-US" sz="1200" dirty="0">
                <a:solidFill>
                  <a:prstClr val="black"/>
                </a:solidFill>
              </a:rPr>
              <a:t> L, </a:t>
            </a:r>
            <a:r>
              <a:rPr lang="en-CA" altLang="en-US" sz="1200" dirty="0" err="1">
                <a:solidFill>
                  <a:prstClr val="black"/>
                </a:solidFill>
              </a:rPr>
              <a:t>Shakir</a:t>
            </a:r>
            <a:r>
              <a:rPr lang="en-CA" altLang="en-US" sz="1200" dirty="0">
                <a:solidFill>
                  <a:prstClr val="black"/>
                </a:solidFill>
              </a:rPr>
              <a:t> SAW</a:t>
            </a:r>
            <a:r>
              <a:rPr kumimoji="0" lang="en-CA"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Under-reporting of adverse drug reactions: a systematic review. Drug </a:t>
            </a:r>
            <a:r>
              <a:rPr kumimoji="0" lang="en-CA" altLang="en-US" sz="12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Saf</a:t>
            </a:r>
            <a:r>
              <a:rPr kumimoji="0" lang="en-CA"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2006;29(5):</a:t>
            </a:r>
            <a:r>
              <a:rPr kumimoji="0" lang="en-CA" altLang="en-US" sz="1200" b="0" i="0" u="none" strike="noStrike" kern="1200" cap="none" spc="0" normalizeH="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385-396.</a:t>
            </a:r>
            <a:endParaRPr kumimoji="0" lang="en-CA"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0E4C2DBC-2A42-4C3F-A4A4-B049958B141A}"/>
              </a:ext>
            </a:extLst>
          </p:cNvPr>
          <p:cNvSpPr>
            <a:spLocks noGrp="1"/>
          </p:cNvSpPr>
          <p:nvPr>
            <p:ph type="title"/>
          </p:nvPr>
        </p:nvSpPr>
        <p:spPr>
          <a:xfrm>
            <a:off x="838200" y="365125"/>
            <a:ext cx="10515600" cy="1325563"/>
          </a:xfrm>
        </p:spPr>
        <p:txBody>
          <a:bodyPr anchor="t"/>
          <a:lstStyle/>
          <a:p>
            <a:r>
              <a:rPr lang="en-CA" dirty="0"/>
              <a:t>What Are the Benefits of Reporting?</a:t>
            </a:r>
          </a:p>
        </p:txBody>
      </p:sp>
      <p:grpSp>
        <p:nvGrpSpPr>
          <p:cNvPr id="20" name="Group 19" descr="Diagram showing that reporting contributes to some benefits, indicating the following: &#10;- Identify safety issues&#10;- Assess harm versus benefit&#10;- Share learning, including warnings&#10;- Improve patient and product safety">
            <a:extLst>
              <a:ext uri="{FF2B5EF4-FFF2-40B4-BE49-F238E27FC236}">
                <a16:creationId xmlns:a16="http://schemas.microsoft.com/office/drawing/2014/main" id="{4F9D1CC4-6B3D-4234-B788-F6EBE655054B}"/>
              </a:ext>
            </a:extLst>
          </p:cNvPr>
          <p:cNvGrpSpPr/>
          <p:nvPr/>
        </p:nvGrpSpPr>
        <p:grpSpPr>
          <a:xfrm>
            <a:off x="838200" y="1807765"/>
            <a:ext cx="10506064" cy="3242469"/>
            <a:chOff x="747958" y="1795727"/>
            <a:chExt cx="10506064" cy="2509489"/>
          </a:xfrm>
        </p:grpSpPr>
        <p:cxnSp>
          <p:nvCxnSpPr>
            <p:cNvPr id="15" name="Straight Connector 14">
              <a:extLst>
                <a:ext uri="{FF2B5EF4-FFF2-40B4-BE49-F238E27FC236}">
                  <a16:creationId xmlns:a16="http://schemas.microsoft.com/office/drawing/2014/main" id="{98DE9BBF-9BDF-4F64-8CBD-451E983B6D1E}"/>
                </a:ext>
              </a:extLst>
            </p:cNvPr>
            <p:cNvCxnSpPr>
              <a:cxnSpLocks/>
            </p:cNvCxnSpPr>
            <p:nvPr/>
          </p:nvCxnSpPr>
          <p:spPr>
            <a:xfrm>
              <a:off x="10028956" y="2491320"/>
              <a:ext cx="0" cy="1076558"/>
            </a:xfrm>
            <a:prstGeom prst="line">
              <a:avLst/>
            </a:prstGeom>
            <a:solidFill>
              <a:srgbClr val="FFFFFF"/>
            </a:solidFill>
            <a:ln w="28575" cap="flat" cmpd="sng" algn="ctr">
              <a:solidFill>
                <a:schemeClr val="accent2">
                  <a:lumMod val="75000"/>
                </a:schemeClr>
              </a:solidFill>
              <a:prstDash val="solid"/>
              <a:miter lim="800000"/>
            </a:ln>
            <a:effectLst/>
          </p:spPr>
        </p:cxnSp>
        <p:cxnSp>
          <p:nvCxnSpPr>
            <p:cNvPr id="5" name="Straight Connector 4">
              <a:extLst>
                <a:ext uri="{FF2B5EF4-FFF2-40B4-BE49-F238E27FC236}">
                  <a16:creationId xmlns:a16="http://schemas.microsoft.com/office/drawing/2014/main" id="{9755ECB4-7712-4327-A0CF-576BA0B1B9FE}"/>
                </a:ext>
              </a:extLst>
            </p:cNvPr>
            <p:cNvCxnSpPr>
              <a:cxnSpLocks/>
            </p:cNvCxnSpPr>
            <p:nvPr/>
          </p:nvCxnSpPr>
          <p:spPr>
            <a:xfrm>
              <a:off x="1991318" y="2491320"/>
              <a:ext cx="0" cy="1119009"/>
            </a:xfrm>
            <a:prstGeom prst="line">
              <a:avLst/>
            </a:prstGeom>
            <a:solidFill>
              <a:srgbClr val="FFFFFF"/>
            </a:solidFill>
            <a:ln w="28575" cap="flat" cmpd="sng" algn="ctr">
              <a:solidFill>
                <a:schemeClr val="accent2">
                  <a:lumMod val="75000"/>
                </a:schemeClr>
              </a:solidFill>
              <a:prstDash val="solid"/>
              <a:miter lim="800000"/>
            </a:ln>
            <a:effectLst/>
          </p:spPr>
        </p:cxnSp>
        <p:cxnSp>
          <p:nvCxnSpPr>
            <p:cNvPr id="6" name="Straight Connector 5">
              <a:extLst>
                <a:ext uri="{FF2B5EF4-FFF2-40B4-BE49-F238E27FC236}">
                  <a16:creationId xmlns:a16="http://schemas.microsoft.com/office/drawing/2014/main" id="{17D70D13-DB59-42B8-91D4-855ADA485522}"/>
                </a:ext>
              </a:extLst>
            </p:cNvPr>
            <p:cNvCxnSpPr>
              <a:cxnSpLocks/>
            </p:cNvCxnSpPr>
            <p:nvPr/>
          </p:nvCxnSpPr>
          <p:spPr>
            <a:xfrm>
              <a:off x="7338000" y="2491320"/>
              <a:ext cx="0" cy="1150575"/>
            </a:xfrm>
            <a:prstGeom prst="line">
              <a:avLst/>
            </a:prstGeom>
            <a:solidFill>
              <a:srgbClr val="FFFFFF"/>
            </a:solidFill>
            <a:ln w="28575" cap="flat" cmpd="sng" algn="ctr">
              <a:solidFill>
                <a:schemeClr val="accent2">
                  <a:lumMod val="75000"/>
                </a:schemeClr>
              </a:solidFill>
              <a:prstDash val="solid"/>
              <a:miter lim="800000"/>
            </a:ln>
            <a:effectLst/>
          </p:spPr>
        </p:cxnSp>
        <p:cxnSp>
          <p:nvCxnSpPr>
            <p:cNvPr id="7" name="Straight Connector 6">
              <a:extLst>
                <a:ext uri="{FF2B5EF4-FFF2-40B4-BE49-F238E27FC236}">
                  <a16:creationId xmlns:a16="http://schemas.microsoft.com/office/drawing/2014/main" id="{9051D719-60EC-4143-979A-DC44B7033618}"/>
                </a:ext>
              </a:extLst>
            </p:cNvPr>
            <p:cNvCxnSpPr>
              <a:cxnSpLocks/>
            </p:cNvCxnSpPr>
            <p:nvPr/>
          </p:nvCxnSpPr>
          <p:spPr>
            <a:xfrm>
              <a:off x="4663979" y="2491320"/>
              <a:ext cx="0" cy="1150577"/>
            </a:xfrm>
            <a:prstGeom prst="line">
              <a:avLst/>
            </a:prstGeom>
            <a:solidFill>
              <a:srgbClr val="FFFFFF"/>
            </a:solidFill>
            <a:ln w="28575" cap="flat" cmpd="sng" algn="ctr">
              <a:solidFill>
                <a:schemeClr val="accent2">
                  <a:lumMod val="75000"/>
                </a:schemeClr>
              </a:solidFill>
              <a:prstDash val="solid"/>
              <a:miter lim="800000"/>
            </a:ln>
            <a:effectLst/>
          </p:spPr>
        </p:cxnSp>
        <p:sp>
          <p:nvSpPr>
            <p:cNvPr id="8" name="Rectangle 7">
              <a:extLst>
                <a:ext uri="{FF2B5EF4-FFF2-40B4-BE49-F238E27FC236}">
                  <a16:creationId xmlns:a16="http://schemas.microsoft.com/office/drawing/2014/main" id="{4BE18889-6030-4823-B9C0-5CF74E6AE134}"/>
                </a:ext>
              </a:extLst>
            </p:cNvPr>
            <p:cNvSpPr/>
            <p:nvPr/>
          </p:nvSpPr>
          <p:spPr bwMode="auto">
            <a:xfrm>
              <a:off x="747958" y="2906858"/>
              <a:ext cx="2484000" cy="1393099"/>
            </a:xfrm>
            <a:prstGeom prst="rect">
              <a:avLst/>
            </a:prstGeom>
            <a:solidFill>
              <a:schemeClr val="accent2">
                <a:lumMod val="20000"/>
                <a:lumOff val="80000"/>
              </a:schemeClr>
            </a:solidFill>
            <a:ln w="28575">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lIns="180000" tIns="72000" bIns="252000"/>
            <a:lstStyle/>
            <a:p>
              <a:pPr marR="0" lvl="0" algn="l" defTabSz="914400" rtl="0" eaLnBrk="1" fontAlgn="auto" latinLnBrk="0" hangingPunct="1">
                <a:lnSpc>
                  <a:spcPct val="100000"/>
                </a:lnSpc>
                <a:spcBef>
                  <a:spcPts val="600"/>
                </a:spcBef>
                <a:spcAft>
                  <a:spcPts val="0"/>
                </a:spcAft>
                <a:buClrTx/>
                <a:buSzTx/>
                <a:tabLst/>
                <a:defRPr/>
              </a:pPr>
              <a:r>
                <a:rPr kumimoji="0" lang="en-CA"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IDENTIFY</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CA"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safety issues</a:t>
              </a:r>
              <a:r>
                <a:rPr kumimoji="0" lang="en-CA" sz="2000" b="0" i="0" u="none" strike="noStrike" kern="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CA"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9" name="Rectangle 8">
              <a:extLst>
                <a:ext uri="{FF2B5EF4-FFF2-40B4-BE49-F238E27FC236}">
                  <a16:creationId xmlns:a16="http://schemas.microsoft.com/office/drawing/2014/main" id="{EC7BC41F-D834-4F58-A888-4BA07287BD19}"/>
                </a:ext>
              </a:extLst>
            </p:cNvPr>
            <p:cNvSpPr/>
            <p:nvPr/>
          </p:nvSpPr>
          <p:spPr bwMode="auto">
            <a:xfrm>
              <a:off x="3421979" y="2912117"/>
              <a:ext cx="2484000" cy="1393099"/>
            </a:xfrm>
            <a:prstGeom prst="rect">
              <a:avLst/>
            </a:prstGeom>
            <a:solidFill>
              <a:schemeClr val="accent2">
                <a:lumMod val="20000"/>
                <a:lumOff val="80000"/>
              </a:schemeClr>
            </a:solidFill>
            <a:ln w="28575">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lIns="180000" tIns="72000" bIns="252000"/>
            <a:lstStyle/>
            <a:p>
              <a:pPr marR="0" lvl="0" algn="l" defTabSz="914400" rtl="0" eaLnBrk="1" fontAlgn="auto" latinLnBrk="0" hangingPunct="1">
                <a:lnSpc>
                  <a:spcPct val="100000"/>
                </a:lnSpc>
                <a:spcBef>
                  <a:spcPts val="600"/>
                </a:spcBef>
                <a:spcAft>
                  <a:spcPts val="0"/>
                </a:spcAft>
                <a:buClrTx/>
                <a:buSzTx/>
                <a:tabLst/>
                <a:defRPr/>
              </a:pPr>
              <a:r>
                <a:rPr kumimoji="0" lang="en-CA" sz="20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ASSESS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CA"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harm versus benefit</a:t>
              </a:r>
            </a:p>
          </p:txBody>
        </p:sp>
        <p:sp>
          <p:nvSpPr>
            <p:cNvPr id="10" name="Rectangle 9">
              <a:extLst>
                <a:ext uri="{FF2B5EF4-FFF2-40B4-BE49-F238E27FC236}">
                  <a16:creationId xmlns:a16="http://schemas.microsoft.com/office/drawing/2014/main" id="{CAD456B4-16EC-4728-9E80-A9B9C0539C05}"/>
                </a:ext>
              </a:extLst>
            </p:cNvPr>
            <p:cNvSpPr/>
            <p:nvPr/>
          </p:nvSpPr>
          <p:spPr bwMode="auto">
            <a:xfrm>
              <a:off x="6096000" y="2912117"/>
              <a:ext cx="2484000" cy="1393099"/>
            </a:xfrm>
            <a:prstGeom prst="rect">
              <a:avLst/>
            </a:prstGeom>
            <a:solidFill>
              <a:schemeClr val="accent2">
                <a:lumMod val="20000"/>
                <a:lumOff val="80000"/>
              </a:schemeClr>
            </a:solidFill>
            <a:ln w="28575">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lIns="180000" tIns="72000" rIns="108000" bIns="252000"/>
            <a:lstStyle/>
            <a:p>
              <a:pPr marR="0" lvl="0" algn="l" defTabSz="914400" rtl="0" eaLnBrk="1" fontAlgn="auto" latinLnBrk="0" hangingPunct="1">
                <a:lnSpc>
                  <a:spcPct val="100000"/>
                </a:lnSpc>
                <a:spcBef>
                  <a:spcPts val="600"/>
                </a:spcBef>
                <a:spcAft>
                  <a:spcPts val="0"/>
                </a:spcAft>
                <a:buClrTx/>
                <a:buSzTx/>
                <a:tabLst/>
                <a:defRPr/>
              </a:pPr>
              <a:r>
                <a:rPr kumimoji="0" lang="en-CA"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SHARE</a:t>
              </a:r>
              <a:endParaRPr kumimoji="0" lang="en-CA"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CA"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learning, including warnings</a:t>
              </a:r>
            </a:p>
          </p:txBody>
        </p:sp>
        <p:sp>
          <p:nvSpPr>
            <p:cNvPr id="11" name="Rectangle 10">
              <a:extLst>
                <a:ext uri="{FF2B5EF4-FFF2-40B4-BE49-F238E27FC236}">
                  <a16:creationId xmlns:a16="http://schemas.microsoft.com/office/drawing/2014/main" id="{CC798778-2BE3-4F14-812E-16CD68A445B2}"/>
                </a:ext>
              </a:extLst>
            </p:cNvPr>
            <p:cNvSpPr/>
            <p:nvPr/>
          </p:nvSpPr>
          <p:spPr>
            <a:xfrm>
              <a:off x="1989959" y="1795727"/>
              <a:ext cx="8038387" cy="702146"/>
            </a:xfrm>
            <a:prstGeom prst="rect">
              <a:avLst/>
            </a:prstGeom>
            <a:ln w="38100">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0" dirty="0">
                  <a:solidFill>
                    <a:prstClr val="black"/>
                  </a:solidFill>
                  <a:latin typeface="Arial" panose="020B0604020202020204" pitchFamily="34" charset="0"/>
                  <a:cs typeface="Arial" panose="020B0604020202020204" pitchFamily="34" charset="0"/>
                </a:rPr>
                <a:t>R</a:t>
              </a:r>
              <a:r>
                <a:rPr kumimoji="0" lang="en-US" sz="24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eports help to:</a:t>
              </a:r>
              <a:endParaRPr kumimoji="0" lang="en-CA" sz="24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Rectangle 11">
              <a:extLst>
                <a:ext uri="{FF2B5EF4-FFF2-40B4-BE49-F238E27FC236}">
                  <a16:creationId xmlns:a16="http://schemas.microsoft.com/office/drawing/2014/main" id="{C419229C-97D0-4D89-AB8A-4BEAC69D9DAB}"/>
                </a:ext>
              </a:extLst>
            </p:cNvPr>
            <p:cNvSpPr/>
            <p:nvPr/>
          </p:nvSpPr>
          <p:spPr bwMode="auto">
            <a:xfrm>
              <a:off x="8770022" y="2912117"/>
              <a:ext cx="2484000" cy="1393099"/>
            </a:xfrm>
            <a:prstGeom prst="rect">
              <a:avLst/>
            </a:prstGeom>
            <a:solidFill>
              <a:schemeClr val="accent2">
                <a:lumMod val="20000"/>
                <a:lumOff val="80000"/>
              </a:schemeClr>
            </a:solidFill>
            <a:ln w="28575">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lIns="180000" tIns="72000" rIns="36000" bIns="252000" anchor="t" anchorCtr="0"/>
            <a:lstStyle/>
            <a:p>
              <a:pPr marR="0" lvl="0" algn="l" defTabSz="914400" rtl="0" eaLnBrk="1" fontAlgn="auto" latinLnBrk="0" hangingPunct="1">
                <a:lnSpc>
                  <a:spcPct val="100000"/>
                </a:lnSpc>
                <a:spcBef>
                  <a:spcPts val="600"/>
                </a:spcBef>
                <a:spcAft>
                  <a:spcPts val="0"/>
                </a:spcAft>
                <a:buClrTx/>
                <a:buSzTx/>
                <a:tabLst/>
                <a:defRPr/>
              </a:pPr>
              <a:r>
                <a:rPr kumimoji="0" lang="en-CA"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IMPROVE</a:t>
              </a:r>
            </a:p>
            <a:p>
              <a:pPr marL="0" marR="0" lvl="0" indent="0" algn="l" defTabSz="914400" rtl="0" eaLnBrk="1" fontAlgn="auto" latinLnBrk="0" hangingPunct="1">
                <a:lnSpc>
                  <a:spcPct val="100000"/>
                </a:lnSpc>
                <a:spcBef>
                  <a:spcPts val="600"/>
                </a:spcBef>
                <a:spcAft>
                  <a:spcPts val="0"/>
                </a:spcAft>
                <a:buClrTx/>
                <a:buSzTx/>
                <a:buFontTx/>
                <a:buNone/>
                <a:tabLst/>
                <a:defRPr/>
              </a:pPr>
              <a:r>
                <a:rPr lang="en-CA" sz="2000" dirty="0">
                  <a:solidFill>
                    <a:prstClr val="black"/>
                  </a:solidFill>
                  <a:latin typeface="Arial" panose="020B0604020202020204" pitchFamily="34" charset="0"/>
                  <a:cs typeface="Arial" panose="020B0604020202020204" pitchFamily="34" charset="0"/>
                </a:rPr>
                <a:t>patient and product </a:t>
              </a:r>
              <a:r>
                <a:rPr kumimoji="0" lang="en-CA"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safety </a:t>
              </a:r>
            </a:p>
            <a:p>
              <a:pPr marL="0" marR="0" lvl="0" indent="0" algn="l" defTabSz="914400" rtl="0" eaLnBrk="1" fontAlgn="auto" latinLnBrk="0" hangingPunct="1">
                <a:lnSpc>
                  <a:spcPct val="100000"/>
                </a:lnSpc>
                <a:spcBef>
                  <a:spcPts val="600"/>
                </a:spcBef>
                <a:spcAft>
                  <a:spcPts val="0"/>
                </a:spcAft>
                <a:buClrTx/>
                <a:buSzTx/>
                <a:buFontTx/>
                <a:buNone/>
                <a:tabLst/>
                <a:defRPr/>
              </a:pPr>
              <a:endParaRPr lang="en-CA" sz="2000" dirty="0">
                <a:solidFill>
                  <a:prstClr val="black"/>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08259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6A0B2A40-ACA8-4837-A646-92D990E08899}"/>
              </a:ext>
            </a:extLst>
          </p:cNvPr>
          <p:cNvSpPr>
            <a:spLocks noGrp="1"/>
          </p:cNvSpPr>
          <p:nvPr>
            <p:ph type="title"/>
          </p:nvPr>
        </p:nvSpPr>
        <p:spPr/>
        <p:txBody>
          <a:bodyPr anchor="t"/>
          <a:lstStyle/>
          <a:p>
            <a:r>
              <a:rPr lang="en-US" altLang="en-US" dirty="0">
                <a:latin typeface="Arial"/>
                <a:cs typeface="Arial"/>
              </a:rPr>
              <a:t>Who Is Required to Report?</a:t>
            </a:r>
            <a:endParaRPr lang="en-CA" altLang="en-US" dirty="0">
              <a:latin typeface="Arial"/>
              <a:cs typeface="Arial"/>
            </a:endParaRPr>
          </a:p>
        </p:txBody>
      </p:sp>
      <p:sp>
        <p:nvSpPr>
          <p:cNvPr id="40963" name="Content Placeholder 2">
            <a:extLst>
              <a:ext uri="{FF2B5EF4-FFF2-40B4-BE49-F238E27FC236}">
                <a16:creationId xmlns:a16="http://schemas.microsoft.com/office/drawing/2014/main" id="{4572A86A-DF80-4F60-9380-33E2E2F594BA}"/>
              </a:ext>
            </a:extLst>
          </p:cNvPr>
          <p:cNvSpPr>
            <a:spLocks noGrp="1"/>
          </p:cNvSpPr>
          <p:nvPr>
            <p:ph idx="1"/>
          </p:nvPr>
        </p:nvSpPr>
        <p:spPr>
          <a:xfrm>
            <a:off x="838200" y="1087121"/>
            <a:ext cx="10515600" cy="3308416"/>
          </a:xfrm>
        </p:spPr>
        <p:txBody>
          <a:bodyPr vert="horz" lIns="91440" tIns="45720" rIns="91440" bIns="45720" rtlCol="0" anchor="t">
            <a:normAutofit/>
          </a:bodyPr>
          <a:lstStyle/>
          <a:p>
            <a:pPr marL="0" lvl="1" indent="0">
              <a:lnSpc>
                <a:spcPct val="110000"/>
              </a:lnSpc>
              <a:spcBef>
                <a:spcPts val="600"/>
              </a:spcBef>
              <a:spcAft>
                <a:spcPts val="1200"/>
              </a:spcAft>
              <a:buNone/>
              <a:defRPr/>
            </a:pPr>
            <a:r>
              <a:rPr lang="en-US" sz="2000" dirty="0">
                <a:latin typeface="Arial"/>
                <a:ea typeface="Times New Roman"/>
                <a:cs typeface="Times"/>
              </a:rPr>
              <a:t>The requirement for mandatory reporting applies to </a:t>
            </a:r>
            <a:r>
              <a:rPr lang="en-US" sz="2000" b="1" dirty="0">
                <a:latin typeface="Arial"/>
                <a:ea typeface="Times New Roman"/>
                <a:cs typeface="Times"/>
              </a:rPr>
              <a:t>all</a:t>
            </a:r>
            <a:r>
              <a:rPr lang="en-US" sz="2000" dirty="0">
                <a:latin typeface="Arial"/>
                <a:ea typeface="Times New Roman"/>
                <a:cs typeface="Times"/>
              </a:rPr>
              <a:t> </a:t>
            </a:r>
            <a:r>
              <a:rPr lang="en-US" sz="2000" b="1" dirty="0">
                <a:latin typeface="Arial"/>
                <a:ea typeface="Times New Roman"/>
                <a:cs typeface="Times"/>
              </a:rPr>
              <a:t>hospitals.</a:t>
            </a:r>
          </a:p>
          <a:p>
            <a:pPr marL="285750" indent="-285750">
              <a:lnSpc>
                <a:spcPct val="110000"/>
              </a:lnSpc>
              <a:spcBef>
                <a:spcPts val="600"/>
              </a:spcBef>
              <a:spcAft>
                <a:spcPts val="1200"/>
              </a:spcAft>
              <a:buFont typeface="Arial"/>
              <a:buChar char="•"/>
            </a:pPr>
            <a:r>
              <a:rPr lang="en-CA" dirty="0"/>
              <a:t>The requirement applies to outpatient clinics if they are legally part of the hospital. </a:t>
            </a:r>
          </a:p>
          <a:p>
            <a:pPr marL="285750" indent="-285750">
              <a:lnSpc>
                <a:spcPct val="110000"/>
              </a:lnSpc>
              <a:spcBef>
                <a:spcPts val="600"/>
              </a:spcBef>
              <a:spcAft>
                <a:spcPts val="1200"/>
              </a:spcAft>
              <a:buFont typeface="Arial"/>
              <a:buChar char="•"/>
            </a:pPr>
            <a:r>
              <a:rPr lang="en-CA" dirty="0"/>
              <a:t>Health care institutions that are not defined as hospitals, such as private clinics or long-term care facilities (e.g., nursing homes), continue to be encouraged to report on a voluntary basis.</a:t>
            </a:r>
          </a:p>
          <a:p>
            <a:pPr marL="457200" lvl="1" indent="0">
              <a:lnSpc>
                <a:spcPct val="100000"/>
              </a:lnSpc>
              <a:spcBef>
                <a:spcPts val="600"/>
              </a:spcBef>
              <a:buNone/>
              <a:defRPr/>
            </a:pPr>
            <a:endParaRPr lang="en-CA" sz="1000" dirty="0">
              <a:solidFill>
                <a:schemeClr val="tx1"/>
              </a:solidFill>
              <a:ea typeface="Times New Roman"/>
              <a:cs typeface="Times" panose="02020603050405020304" pitchFamily="18" charset="0"/>
            </a:endParaRPr>
          </a:p>
        </p:txBody>
      </p:sp>
      <p:sp>
        <p:nvSpPr>
          <p:cNvPr id="6" name="Rectangle 5">
            <a:extLst>
              <a:ext uri="{FF2B5EF4-FFF2-40B4-BE49-F238E27FC236}">
                <a16:creationId xmlns:a16="http://schemas.microsoft.com/office/drawing/2014/main" id="{D6569A3B-3629-44A5-87B9-89D9A10F12A5}"/>
              </a:ext>
            </a:extLst>
          </p:cNvPr>
          <p:cNvSpPr/>
          <p:nvPr/>
        </p:nvSpPr>
        <p:spPr>
          <a:xfrm>
            <a:off x="838199" y="6082798"/>
            <a:ext cx="10515600" cy="461665"/>
          </a:xfrm>
          <a:prstGeom prst="rect">
            <a:avLst/>
          </a:prstGeom>
        </p:spPr>
        <p:txBody>
          <a:bodyPr wrap="square">
            <a:spAutoFit/>
          </a:bodyPr>
          <a:lstStyle/>
          <a:p>
            <a:pPr defTabSz="457200" eaLnBrk="0" fontAlgn="base" hangingPunct="0">
              <a:spcBef>
                <a:spcPct val="0"/>
              </a:spcBef>
              <a:spcAft>
                <a:spcPct val="0"/>
              </a:spcAft>
              <a:defRPr/>
            </a:pPr>
            <a:r>
              <a:rPr kumimoji="0" lang="en-CA"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Source: </a:t>
            </a:r>
            <a:r>
              <a:rPr lang="en-CA" sz="1200" dirty="0">
                <a:hlinkClick r:id="rId3"/>
              </a:rPr>
              <a:t>https://www.canada.ca/en/health-canada/services/drugs-health-products/medeffect-canada/adverse-reaction-reporting/mandatory-hospital-reporting/drugs-devices/guidance.html</a:t>
            </a:r>
            <a:endParaRPr lang="en-CA" sz="1200" dirty="0">
              <a:latin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90DB3237-5753-4082-A391-CE4D39E23A12}"/>
              </a:ext>
              <a:ext uri="{C183D7F6-B498-43B3-948B-1728B52AA6E4}">
                <adec:decorative xmlns:adec="http://schemas.microsoft.com/office/drawing/2017/decorative" val="1"/>
              </a:ext>
            </a:extLst>
          </p:cNvPr>
          <p:cNvSpPr/>
          <p:nvPr/>
        </p:nvSpPr>
        <p:spPr>
          <a:xfrm>
            <a:off x="838199" y="3012078"/>
            <a:ext cx="10515600" cy="2092975"/>
          </a:xfrm>
          <a:prstGeom prst="roundRect">
            <a:avLst/>
          </a:prstGeom>
          <a:solidFill>
            <a:schemeClr val="accent2">
              <a:lumMod val="20000"/>
              <a:lumOff val="8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47F3ED15-1D8D-42A7-B366-E5667F3013B6}"/>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8660" y="3270781"/>
            <a:ext cx="1652094" cy="1575565"/>
          </a:xfrm>
          <a:prstGeom prst="rect">
            <a:avLst/>
          </a:prstGeom>
        </p:spPr>
      </p:pic>
      <p:sp>
        <p:nvSpPr>
          <p:cNvPr id="68610" name="Title 1">
            <a:extLst>
              <a:ext uri="{FF2B5EF4-FFF2-40B4-BE49-F238E27FC236}">
                <a16:creationId xmlns:a16="http://schemas.microsoft.com/office/drawing/2014/main" id="{8924DAC6-DD4D-4AE5-94FE-EE06CC8714CD}"/>
              </a:ext>
            </a:extLst>
          </p:cNvPr>
          <p:cNvSpPr>
            <a:spLocks noGrp="1"/>
          </p:cNvSpPr>
          <p:nvPr>
            <p:ph type="title"/>
          </p:nvPr>
        </p:nvSpPr>
        <p:spPr/>
        <p:txBody>
          <a:bodyPr anchor="t">
            <a:normAutofit/>
          </a:bodyPr>
          <a:lstStyle/>
          <a:p>
            <a:r>
              <a:rPr lang="en-US" altLang="en-US" dirty="0">
                <a:latin typeface="Arial"/>
                <a:cs typeface="Arial"/>
              </a:rPr>
              <a:t>What is a Serious Adverse Drug Reaction?</a:t>
            </a:r>
            <a:endParaRPr lang="en-CA" altLang="en-US" dirty="0">
              <a:latin typeface="Arial"/>
              <a:cs typeface="Arial"/>
            </a:endParaRPr>
          </a:p>
        </p:txBody>
      </p:sp>
      <p:sp>
        <p:nvSpPr>
          <p:cNvPr id="40963" name="Content Placeholder 2">
            <a:extLst>
              <a:ext uri="{FF2B5EF4-FFF2-40B4-BE49-F238E27FC236}">
                <a16:creationId xmlns:a16="http://schemas.microsoft.com/office/drawing/2014/main" id="{0A88F739-0863-4239-A6AB-96A2B3D2F217}"/>
              </a:ext>
            </a:extLst>
          </p:cNvPr>
          <p:cNvSpPr>
            <a:spLocks noGrp="1"/>
          </p:cNvSpPr>
          <p:nvPr>
            <p:ph idx="1"/>
          </p:nvPr>
        </p:nvSpPr>
        <p:spPr>
          <a:xfrm>
            <a:off x="838199" y="1099804"/>
            <a:ext cx="10515600" cy="4904336"/>
          </a:xfrm>
        </p:spPr>
        <p:txBody>
          <a:bodyPr vert="horz" lIns="91440" tIns="45720" rIns="91440" bIns="45720" rtlCol="0" anchor="t">
            <a:normAutofit/>
          </a:bodyPr>
          <a:lstStyle/>
          <a:p>
            <a:pPr marL="0" indent="0">
              <a:lnSpc>
                <a:spcPct val="120000"/>
              </a:lnSpc>
              <a:spcBef>
                <a:spcPts val="0"/>
              </a:spcBef>
              <a:buSzPct val="100000"/>
              <a:buNone/>
              <a:defRPr/>
            </a:pPr>
            <a:r>
              <a:rPr lang="en-US" b="1" dirty="0"/>
              <a:t>Serious adverse drug reactions</a:t>
            </a:r>
            <a:r>
              <a:rPr lang="en-US" dirty="0"/>
              <a:t> are harms from a drug that are severe enough to result in hospital admission, birth defects, long-lasting disability or incapacity, a life-threatening medical situation, or death.  </a:t>
            </a:r>
          </a:p>
          <a:p>
            <a:pPr marL="0" indent="0">
              <a:lnSpc>
                <a:spcPct val="120000"/>
              </a:lnSpc>
              <a:spcBef>
                <a:spcPts val="0"/>
              </a:spcBef>
              <a:buSzPct val="100000"/>
              <a:buNone/>
              <a:defRPr/>
            </a:pPr>
            <a:r>
              <a:rPr lang="en-CA" altLang="en-US" sz="1800" b="1" i="1" dirty="0">
                <a:solidFill>
                  <a:schemeClr val="tx1"/>
                </a:solidFill>
                <a:ea typeface="Times New Roman" pitchFamily="18" charset="0"/>
                <a:cs typeface="Times" pitchFamily="18" charset="0"/>
              </a:rPr>
              <a:t> </a:t>
            </a:r>
          </a:p>
          <a:p>
            <a:pPr marL="0" indent="0">
              <a:lnSpc>
                <a:spcPct val="120000"/>
              </a:lnSpc>
              <a:spcBef>
                <a:spcPts val="600"/>
              </a:spcBef>
              <a:buNone/>
              <a:defRPr/>
            </a:pPr>
            <a:br>
              <a:rPr lang="en-CA" altLang="en-US" dirty="0">
                <a:latin typeface="Arial"/>
                <a:cs typeface="Arial"/>
              </a:rPr>
            </a:br>
            <a:endParaRPr lang="en-CA" altLang="en-US" sz="1800" dirty="0">
              <a:latin typeface="Arial"/>
              <a:cs typeface="Arial"/>
            </a:endParaRPr>
          </a:p>
        </p:txBody>
      </p:sp>
      <p:sp>
        <p:nvSpPr>
          <p:cNvPr id="8" name="Rectangle 7">
            <a:extLst>
              <a:ext uri="{FF2B5EF4-FFF2-40B4-BE49-F238E27FC236}">
                <a16:creationId xmlns:a16="http://schemas.microsoft.com/office/drawing/2014/main" id="{6854412F-FFB3-4B67-9DF1-653D2115030D}"/>
              </a:ext>
            </a:extLst>
          </p:cNvPr>
          <p:cNvSpPr/>
          <p:nvPr/>
        </p:nvSpPr>
        <p:spPr>
          <a:xfrm>
            <a:off x="2871212" y="3166012"/>
            <a:ext cx="8319600" cy="1785104"/>
          </a:xfrm>
          <a:prstGeom prst="rect">
            <a:avLst/>
          </a:prstGeom>
        </p:spPr>
        <p:txBody>
          <a:bodyPr wrap="square">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CA" b="1" i="0" u="none" strike="noStrike" kern="1200" cap="none" spc="0" normalizeH="0" baseline="0" noProof="0" dirty="0">
                <a:ln>
                  <a:noFill/>
                </a:ln>
                <a:solidFill>
                  <a:prstClr val="black"/>
                </a:solidFill>
                <a:effectLst/>
                <a:uLnTx/>
                <a:uFillTx/>
                <a:latin typeface="Arial" charset="0"/>
                <a:ea typeface="Arial" charset="0"/>
                <a:cs typeface="Arial" charset="0"/>
              </a:rPr>
              <a:t>Examples of Serious Adverse Drug Reactions</a:t>
            </a:r>
            <a:endParaRPr kumimoji="0" lang="en-CA" b="0" i="0" u="none" strike="sngStrike" kern="1200" cap="none" spc="0" normalizeH="0" baseline="0" noProof="0" dirty="0">
              <a:ln>
                <a:noFill/>
              </a:ln>
              <a:solidFill>
                <a:srgbClr val="FF0000"/>
              </a:solidFill>
              <a:effectLst/>
              <a:uLnTx/>
              <a:uFillTx/>
              <a:latin typeface="Arial" charset="0"/>
              <a:ea typeface="Arial" charset="0"/>
              <a:cs typeface="Arial" charset="0"/>
            </a:endParaRPr>
          </a:p>
          <a:p>
            <a:pPr marL="428625" marR="0" lvl="1" indent="-34290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CA" b="0" i="0" u="none" strike="noStrike" kern="1200" cap="none" spc="0" normalizeH="0" baseline="0" noProof="0" dirty="0">
                <a:ln>
                  <a:noFill/>
                </a:ln>
                <a:solidFill>
                  <a:prstClr val="black"/>
                </a:solidFill>
                <a:effectLst/>
                <a:uLnTx/>
                <a:uFillTx/>
                <a:latin typeface="Arial" charset="0"/>
                <a:ea typeface="Arial" charset="0"/>
                <a:cs typeface="Arial" charset="0"/>
              </a:rPr>
              <a:t>Kidney damage from a diuretic (water pill) that requires dialysis</a:t>
            </a:r>
          </a:p>
          <a:p>
            <a:pPr marL="428625" marR="0" lvl="1" indent="-34290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CA" b="0" i="0" u="none" strike="noStrike" kern="1200" cap="none" spc="0" normalizeH="0" baseline="0" noProof="0" dirty="0">
                <a:ln>
                  <a:noFill/>
                </a:ln>
                <a:solidFill>
                  <a:prstClr val="black"/>
                </a:solidFill>
                <a:effectLst/>
                <a:uLnTx/>
                <a:uFillTx/>
                <a:latin typeface="Arial" charset="0"/>
                <a:ea typeface="Arial" charset="0"/>
                <a:cs typeface="Arial" charset="0"/>
              </a:rPr>
              <a:t>Lung damage from a chemotherapy drug that requires long-term oxygen therapy</a:t>
            </a:r>
          </a:p>
          <a:p>
            <a:pPr marL="428625" marR="0" lvl="1" indent="-34290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kumimoji="0" lang="en-CA" b="0" i="0" u="none" strike="noStrike" kern="1200" cap="none" spc="0" normalizeH="0" baseline="0" noProof="0" dirty="0">
                <a:ln>
                  <a:noFill/>
                </a:ln>
                <a:solidFill>
                  <a:prstClr val="black"/>
                </a:solidFill>
                <a:effectLst/>
                <a:uLnTx/>
                <a:uFillTx/>
                <a:latin typeface="Arial" charset="0"/>
                <a:ea typeface="Arial" charset="0"/>
                <a:cs typeface="Arial" charset="0"/>
              </a:rPr>
              <a:t>Allergic reaction to an antibiotic that is life-threatening</a:t>
            </a:r>
            <a:endParaRPr kumimoji="0" lang="en-CA" b="0" i="0" u="none" strike="sngStrike" kern="1200" cap="none" spc="0" normalizeH="0" baseline="0" noProof="0" dirty="0">
              <a:ln>
                <a:noFill/>
              </a:ln>
              <a:solidFill>
                <a:prstClr val="black"/>
              </a:solidFill>
              <a:effectLst/>
              <a:uLnTx/>
              <a:uFillTx/>
              <a:latin typeface="Arial" charset="0"/>
              <a:ea typeface="Arial" charset="0"/>
              <a:cs typeface="Arial" charset="0"/>
            </a:endParaRPr>
          </a:p>
        </p:txBody>
      </p:sp>
      <p:sp>
        <p:nvSpPr>
          <p:cNvPr id="6" name="Rectangle 5">
            <a:extLst>
              <a:ext uri="{FF2B5EF4-FFF2-40B4-BE49-F238E27FC236}">
                <a16:creationId xmlns:a16="http://schemas.microsoft.com/office/drawing/2014/main" id="{3CA12C0F-7617-440D-A0C8-6F891BBC41B8}"/>
              </a:ext>
            </a:extLst>
          </p:cNvPr>
          <p:cNvSpPr/>
          <p:nvPr/>
        </p:nvSpPr>
        <p:spPr>
          <a:xfrm>
            <a:off x="838199" y="6082798"/>
            <a:ext cx="10515600" cy="461665"/>
          </a:xfrm>
          <a:prstGeom prst="rect">
            <a:avLst/>
          </a:prstGeom>
        </p:spPr>
        <p:txBody>
          <a:bodyPr wrap="square">
            <a:spAutoFit/>
          </a:bodyPr>
          <a:lstStyle/>
          <a:p>
            <a:pPr defTabSz="457200" eaLnBrk="0" fontAlgn="base" hangingPunct="0">
              <a:spcBef>
                <a:spcPct val="0"/>
              </a:spcBef>
              <a:spcAft>
                <a:spcPct val="0"/>
              </a:spcAft>
              <a:defRPr/>
            </a:pPr>
            <a:r>
              <a:rPr lang="en-CA" sz="1200" dirty="0">
                <a:solidFill>
                  <a:prstClr val="black"/>
                </a:solidFill>
                <a:latin typeface="Arial" panose="020B0604020202020204" pitchFamily="34" charset="0"/>
                <a:ea typeface="ＭＳ Ｐゴシック" panose="020B0600070205080204" pitchFamily="34" charset="-128"/>
                <a:cs typeface="Arial" panose="020B0604020202020204" pitchFamily="34" charset="0"/>
              </a:rPr>
              <a:t>Adapted from</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r>
              <a:rPr lang="en-CA" sz="1200" dirty="0">
                <a:hlinkClick r:id="rId4"/>
              </a:rPr>
              <a:t>https://www.canada.ca/en/health-canada/services/drugs-health-products/medeffect-canada/adverse-reaction-reporting/mandatory-hospital-reporting/drugs-devices/guidance.html</a:t>
            </a:r>
            <a:endParaRPr lang="en-CA" sz="1200" dirty="0">
              <a:latin typeface="Arial" panose="020B060402020202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FAFDB642-7421-4617-A37E-06D8CE892FE4}"/>
              </a:ext>
              <a:ext uri="{C183D7F6-B498-43B3-948B-1728B52AA6E4}">
                <adec:decorative xmlns:adec="http://schemas.microsoft.com/office/drawing/2017/decorative" val="1"/>
              </a:ext>
            </a:extLst>
          </p:cNvPr>
          <p:cNvSpPr/>
          <p:nvPr/>
        </p:nvSpPr>
        <p:spPr>
          <a:xfrm>
            <a:off x="838199" y="2425368"/>
            <a:ext cx="10515600" cy="3083456"/>
          </a:xfrm>
          <a:prstGeom prst="roundRect">
            <a:avLst/>
          </a:prstGeom>
          <a:solidFill>
            <a:schemeClr val="accent2">
              <a:lumMod val="20000"/>
              <a:lumOff val="8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CE208AFC-1546-4076-9CA9-057F92A5902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2188" y="3309115"/>
            <a:ext cx="1652094" cy="1575565"/>
          </a:xfrm>
          <a:prstGeom prst="rect">
            <a:avLst/>
          </a:prstGeom>
        </p:spPr>
      </p:pic>
      <p:sp>
        <p:nvSpPr>
          <p:cNvPr id="68610" name="Title 1">
            <a:extLst>
              <a:ext uri="{FF2B5EF4-FFF2-40B4-BE49-F238E27FC236}">
                <a16:creationId xmlns:a16="http://schemas.microsoft.com/office/drawing/2014/main" id="{8924DAC6-DD4D-4AE5-94FE-EE06CC8714CD}"/>
              </a:ext>
            </a:extLst>
          </p:cNvPr>
          <p:cNvSpPr>
            <a:spLocks noGrp="1"/>
          </p:cNvSpPr>
          <p:nvPr>
            <p:ph type="title"/>
          </p:nvPr>
        </p:nvSpPr>
        <p:spPr/>
        <p:txBody>
          <a:bodyPr anchor="t">
            <a:normAutofit/>
          </a:bodyPr>
          <a:lstStyle/>
          <a:p>
            <a:r>
              <a:rPr lang="en-US" altLang="en-US" dirty="0">
                <a:latin typeface="Arial"/>
                <a:cs typeface="Arial"/>
              </a:rPr>
              <a:t>What is a Medical Device Incident?</a:t>
            </a:r>
            <a:endParaRPr lang="en-CA" altLang="en-US" dirty="0">
              <a:latin typeface="Arial"/>
              <a:cs typeface="Arial"/>
            </a:endParaRPr>
          </a:p>
        </p:txBody>
      </p:sp>
      <p:sp>
        <p:nvSpPr>
          <p:cNvPr id="40963" name="Content Placeholder 2">
            <a:extLst>
              <a:ext uri="{FF2B5EF4-FFF2-40B4-BE49-F238E27FC236}">
                <a16:creationId xmlns:a16="http://schemas.microsoft.com/office/drawing/2014/main" id="{0A88F739-0863-4239-A6AB-96A2B3D2F217}"/>
              </a:ext>
            </a:extLst>
          </p:cNvPr>
          <p:cNvSpPr>
            <a:spLocks noGrp="1"/>
          </p:cNvSpPr>
          <p:nvPr>
            <p:ph idx="1"/>
          </p:nvPr>
        </p:nvSpPr>
        <p:spPr>
          <a:xfrm>
            <a:off x="838199" y="1099804"/>
            <a:ext cx="10515600" cy="4904336"/>
          </a:xfrm>
        </p:spPr>
        <p:txBody>
          <a:bodyPr vert="horz" lIns="91440" tIns="45720" rIns="91440" bIns="45720" rtlCol="0" anchor="t">
            <a:normAutofit/>
          </a:bodyPr>
          <a:lstStyle/>
          <a:p>
            <a:pPr marL="0" indent="0">
              <a:lnSpc>
                <a:spcPct val="120000"/>
              </a:lnSpc>
              <a:spcBef>
                <a:spcPts val="0"/>
              </a:spcBef>
              <a:buNone/>
              <a:defRPr/>
            </a:pPr>
            <a:r>
              <a:rPr lang="en-US" b="1" dirty="0"/>
              <a:t>Medical device incidents</a:t>
            </a:r>
            <a:r>
              <a:rPr lang="en-US" dirty="0"/>
              <a:t> are problems with any type of medical product or equipment that led to or could have led to a serious health concern. </a:t>
            </a:r>
          </a:p>
        </p:txBody>
      </p:sp>
      <p:sp>
        <p:nvSpPr>
          <p:cNvPr id="8" name="Rectangle 7">
            <a:extLst>
              <a:ext uri="{FF2B5EF4-FFF2-40B4-BE49-F238E27FC236}">
                <a16:creationId xmlns:a16="http://schemas.microsoft.com/office/drawing/2014/main" id="{2B567F2E-26A1-44EC-A56A-EE4BD0AF1744}"/>
              </a:ext>
              <a:ext uri="{C183D7F6-B498-43B3-948B-1728B52AA6E4}">
                <adec:decorative xmlns:adec="http://schemas.microsoft.com/office/drawing/2017/decorative" val="0"/>
              </a:ext>
            </a:extLst>
          </p:cNvPr>
          <p:cNvSpPr/>
          <p:nvPr/>
        </p:nvSpPr>
        <p:spPr>
          <a:xfrm>
            <a:off x="2898271" y="2693379"/>
            <a:ext cx="8318825" cy="2569933"/>
          </a:xfrm>
          <a:prstGeom prst="rect">
            <a:avLst/>
          </a:prstGeom>
        </p:spPr>
        <p:txBody>
          <a:bodyPr wrap="square">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CA" b="1" i="0" u="none" strike="noStrike" kern="1200" cap="none" spc="0" normalizeH="0" baseline="0" noProof="0" dirty="0">
                <a:ln>
                  <a:noFill/>
                </a:ln>
                <a:solidFill>
                  <a:prstClr val="black"/>
                </a:solidFill>
                <a:effectLst/>
                <a:uLnTx/>
                <a:uFillTx/>
                <a:latin typeface="Arial" charset="0"/>
                <a:ea typeface="Arial" charset="0"/>
                <a:cs typeface="Arial" charset="0"/>
              </a:rPr>
              <a:t>Examples of Medical Device Incidents</a:t>
            </a:r>
            <a:endParaRPr kumimoji="0" lang="en-CA" b="0" i="0" u="none" strike="noStrike" kern="1200" cap="none" spc="0" normalizeH="0" baseline="0" noProof="0" dirty="0">
              <a:ln>
                <a:noFill/>
              </a:ln>
              <a:solidFill>
                <a:prstClr val="black"/>
              </a:solidFill>
              <a:effectLst/>
              <a:uLnTx/>
              <a:uFillTx/>
              <a:latin typeface="Arial" charset="0"/>
              <a:ea typeface="Arial" charset="0"/>
              <a:cs typeface="Arial" charset="0"/>
            </a:endParaRPr>
          </a:p>
          <a:p>
            <a:pPr marL="428625" lvl="1" indent="-342900">
              <a:spcBef>
                <a:spcPts val="600"/>
              </a:spcBef>
              <a:spcAft>
                <a:spcPts val="600"/>
              </a:spcAft>
              <a:buFont typeface="Wingdings" panose="05000000000000000000" pitchFamily="2" charset="2"/>
              <a:buChar char="§"/>
              <a:defRPr/>
            </a:pPr>
            <a:r>
              <a:rPr lang="en-CA" dirty="0">
                <a:latin typeface="Arial" charset="0"/>
                <a:ea typeface="Arial" charset="0"/>
                <a:cs typeface="Arial" charset="0"/>
              </a:rPr>
              <a:t>An infusion pump stopped working and did not give an alarm. The patient needed a longer stay in hospital. </a:t>
            </a:r>
          </a:p>
          <a:p>
            <a:pPr marL="428625" lvl="1" indent="-342900">
              <a:spcBef>
                <a:spcPts val="600"/>
              </a:spcBef>
              <a:spcAft>
                <a:spcPts val="300"/>
              </a:spcAft>
              <a:buFont typeface="Wingdings" panose="05000000000000000000" pitchFamily="2" charset="2"/>
              <a:buChar char="§"/>
              <a:defRPr/>
            </a:pPr>
            <a:r>
              <a:rPr lang="en-CA" dirty="0">
                <a:latin typeface="Arial" charset="0"/>
                <a:ea typeface="Arial" charset="0"/>
                <a:cs typeface="Arial" charset="0"/>
              </a:rPr>
              <a:t>A defibrillator used to treat a cardiac arrest did not work properly. The patient was not revived.  </a:t>
            </a:r>
          </a:p>
          <a:p>
            <a:pPr marL="428625" lvl="1" indent="-342900">
              <a:spcBef>
                <a:spcPts val="600"/>
              </a:spcBef>
              <a:spcAft>
                <a:spcPts val="300"/>
              </a:spcAft>
              <a:buFont typeface="Wingdings" panose="05000000000000000000" pitchFamily="2" charset="2"/>
              <a:buChar char="§"/>
              <a:defRPr/>
            </a:pPr>
            <a:r>
              <a:rPr lang="en-CA" dirty="0">
                <a:latin typeface="Arial" charset="0"/>
                <a:ea typeface="Arial" charset="0"/>
                <a:cs typeface="Arial" charset="0"/>
              </a:rPr>
              <a:t>A prosthetic knee replacement failed due to damaged material. </a:t>
            </a:r>
          </a:p>
          <a:p>
            <a:pPr marL="428625" lvl="1" indent="-342900">
              <a:spcBef>
                <a:spcPts val="600"/>
              </a:spcBef>
              <a:spcAft>
                <a:spcPts val="300"/>
              </a:spcAft>
              <a:buFont typeface="Wingdings" panose="05000000000000000000" pitchFamily="2" charset="2"/>
              <a:buChar char="§"/>
              <a:defRPr/>
            </a:pPr>
            <a:r>
              <a:rPr lang="en-CA" dirty="0">
                <a:latin typeface="Arial" charset="0"/>
                <a:ea typeface="Arial" charset="0"/>
                <a:cs typeface="Arial" charset="0"/>
              </a:rPr>
              <a:t>A breast implant was suspected of causing a rare cancer</a:t>
            </a:r>
            <a:r>
              <a:rPr lang="en-CA" sz="1600" dirty="0">
                <a:latin typeface="Arial" charset="0"/>
                <a:ea typeface="Arial" charset="0"/>
                <a:cs typeface="Arial" charset="0"/>
              </a:rPr>
              <a:t>.</a:t>
            </a:r>
          </a:p>
        </p:txBody>
      </p:sp>
      <p:sp>
        <p:nvSpPr>
          <p:cNvPr id="6" name="Rectangle 5">
            <a:extLst>
              <a:ext uri="{FF2B5EF4-FFF2-40B4-BE49-F238E27FC236}">
                <a16:creationId xmlns:a16="http://schemas.microsoft.com/office/drawing/2014/main" id="{3CA12C0F-7617-440D-A0C8-6F891BBC41B8}"/>
              </a:ext>
            </a:extLst>
          </p:cNvPr>
          <p:cNvSpPr/>
          <p:nvPr/>
        </p:nvSpPr>
        <p:spPr>
          <a:xfrm>
            <a:off x="838199" y="6082798"/>
            <a:ext cx="10515600" cy="461665"/>
          </a:xfrm>
          <a:prstGeom prst="rect">
            <a:avLst/>
          </a:prstGeom>
        </p:spPr>
        <p:txBody>
          <a:bodyPr wrap="square">
            <a:spAutoFit/>
          </a:bodyPr>
          <a:lstStyle/>
          <a:p>
            <a:pPr defTabSz="457200" eaLnBrk="0" fontAlgn="base" hangingPunct="0">
              <a:spcBef>
                <a:spcPct val="0"/>
              </a:spcBef>
              <a:spcAft>
                <a:spcPct val="0"/>
              </a:spcAft>
              <a:defRPr/>
            </a:pPr>
            <a:r>
              <a:rPr kumimoji="0" lang="en-CA"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Adapted from: </a:t>
            </a:r>
            <a:r>
              <a:rPr lang="en-CA" sz="1200" dirty="0">
                <a:hlinkClick r:id="rId4"/>
              </a:rPr>
              <a:t>https://www.canada.ca/en/health-canada/services/drugs-health-products/medeffect-canada/adverse-reaction-reporting/mandatory-hospital-reporting/drugs-devices/guidance.html</a:t>
            </a:r>
            <a:endParaRPr lang="en-CA"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90889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JVP_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VP_Theme" id="{AF76ECDD-E52C-4A51-8726-1CA8E7A390DA}" vid="{8F434137-F377-4081-A8AA-879430E3F8D1}"/>
    </a:ext>
  </a:extLst>
</a:theme>
</file>

<file path=ppt/theme/theme2.xml><?xml version="1.0" encoding="utf-8"?>
<a:theme xmlns:a="http://schemas.openxmlformats.org/drawingml/2006/main" name="1_ISMPCanada_VanessaLaw">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ule3.pptx" id="{0DD7DDDE-B110-4A1B-B904-B9A2325ED311}" vid="{939277F9-E7D5-45B5-8330-A744156CC34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8A802773E39A4D9D29F71436AD8517" ma:contentTypeVersion="17" ma:contentTypeDescription="Create a new document." ma:contentTypeScope="" ma:versionID="ef5fa90d437684033c74ebb1d8ea4f1d">
  <xsd:schema xmlns:xsd="http://www.w3.org/2001/XMLSchema" xmlns:xs="http://www.w3.org/2001/XMLSchema" xmlns:p="http://schemas.microsoft.com/office/2006/metadata/properties" xmlns:ns2="4505687d-2504-4ba9-b224-b5298c376717" xmlns:ns3="1c2d5024-d063-49bc-9df2-e9dd7583ded3" targetNamespace="http://schemas.microsoft.com/office/2006/metadata/properties" ma:root="true" ma:fieldsID="410a9c9902eb659c9426f0dbfaff396e" ns2:_="" ns3:_="">
    <xsd:import namespace="4505687d-2504-4ba9-b224-b5298c376717"/>
    <xsd:import namespace="1c2d5024-d063-49bc-9df2-e9dd7583ded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LengthInSeconds" minOccurs="0"/>
                <xsd:element ref="ns3:SharedWithUsers" minOccurs="0"/>
                <xsd:element ref="ns3:SharedWithDetails" minOccurs="0"/>
                <xsd:element ref="ns2:MediaServiceLocation" minOccurs="0"/>
                <xsd:element ref="ns2:FileCategory"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05687d-2504-4ba9-b224-b5298c3767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FileCategory" ma:index="21" nillable="true" ma:displayName="File Category" ma:format="Dropdown" ma:internalName="FileCategory">
      <xsd:complexType>
        <xsd:complexContent>
          <xsd:extension base="dms:MultiChoice">
            <xsd:sequence>
              <xsd:element name="Value" maxOccurs="unbounded" minOccurs="0" nillable="true">
                <xsd:simpleType>
                  <xsd:restriction base="dms:Choice">
                    <xsd:enumeration value="Notes"/>
                    <xsd:enumeration value="Decisions"/>
                    <xsd:enumeration value="Planning"/>
                    <xsd:enumeration value="Working Files"/>
                  </xsd:restriction>
                </xsd:simpleType>
              </xsd:element>
            </xsd:sequence>
          </xsd:extension>
        </xsd:complexContent>
      </xsd:complex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cbde02f-0584-40b5-9add-4084884bb6e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c2d5024-d063-49bc-9df2-e9dd7583ded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01b79dae-d421-4994-8d6b-bc6fd25dc647}" ma:internalName="TaxCatchAll" ma:showField="CatchAllData" ma:web="1c2d5024-d063-49bc-9df2-e9dd7583de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505687d-2504-4ba9-b224-b5298c376717">
      <Terms xmlns="http://schemas.microsoft.com/office/infopath/2007/PartnerControls"/>
    </lcf76f155ced4ddcb4097134ff3c332f>
    <TaxCatchAll xmlns="1c2d5024-d063-49bc-9df2-e9dd7583ded3" xsi:nil="true"/>
    <FileCategory xmlns="4505687d-2504-4ba9-b224-b5298c376717" xsi:nil="true"/>
  </documentManagement>
</p:properties>
</file>

<file path=customXml/itemProps1.xml><?xml version="1.0" encoding="utf-8"?>
<ds:datastoreItem xmlns:ds="http://schemas.openxmlformats.org/officeDocument/2006/customXml" ds:itemID="{2E72806E-1257-4EF9-B9FA-29FDD3AEF8C9}"/>
</file>

<file path=customXml/itemProps2.xml><?xml version="1.0" encoding="utf-8"?>
<ds:datastoreItem xmlns:ds="http://schemas.openxmlformats.org/officeDocument/2006/customXml" ds:itemID="{1F795C09-9549-49F0-B3EC-6AF82EA86B97}">
  <ds:schemaRefs>
    <ds:schemaRef ds:uri="http://schemas.microsoft.com/sharepoint/v3/contenttype/forms"/>
  </ds:schemaRefs>
</ds:datastoreItem>
</file>

<file path=customXml/itemProps3.xml><?xml version="1.0" encoding="utf-8"?>
<ds:datastoreItem xmlns:ds="http://schemas.openxmlformats.org/officeDocument/2006/customXml" ds:itemID="{6B193FAC-0B9B-47BB-9AD4-2F4908B03A4E}">
  <ds:schemaRefs>
    <ds:schemaRef ds:uri="http://schemas.microsoft.com/sharepoint/v3"/>
    <ds:schemaRef ds:uri="http://purl.org/dc/elements/1.1/"/>
    <ds:schemaRef ds:uri="http://schemas.openxmlformats.org/package/2006/metadata/core-properties"/>
    <ds:schemaRef ds:uri="http://schemas.microsoft.com/office/2006/documentManagement/types"/>
    <ds:schemaRef ds:uri="http://www.w3.org/XML/1998/namespace"/>
    <ds:schemaRef ds:uri="http://schemas.microsoft.com/office/2006/metadata/properties"/>
    <ds:schemaRef ds:uri="http://purl.org/dc/terms/"/>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1757</TotalTime>
  <Words>1858</Words>
  <Application>Microsoft Office PowerPoint</Application>
  <PresentationFormat>Widescreen</PresentationFormat>
  <Paragraphs>204</Paragraphs>
  <Slides>20</Slides>
  <Notes>18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Calibri</vt:lpstr>
      <vt:lpstr>Calibri Light</vt:lpstr>
      <vt:lpstr>Courier New</vt:lpstr>
      <vt:lpstr>Wingdings</vt:lpstr>
      <vt:lpstr>JVP_Theme</vt:lpstr>
      <vt:lpstr>1_ISMPCanada_VanessaLaw</vt:lpstr>
      <vt:lpstr>Vanessa’s Law Protecting Canadians from Unsafe Drugs Act     Serious Adverse Drug Reaction  and Medical Device Incident  Reporting    </vt:lpstr>
      <vt:lpstr>Outline </vt:lpstr>
      <vt:lpstr>Protecting Canadians from Unsafe Drugs Act  (Vanessa's Law)</vt:lpstr>
      <vt:lpstr>Who was Vanessa?</vt:lpstr>
      <vt:lpstr>Why Is Mandatory Reporting Important?</vt:lpstr>
      <vt:lpstr>What Are the Benefits of Reporting?</vt:lpstr>
      <vt:lpstr>Who Is Required to Report?</vt:lpstr>
      <vt:lpstr>What is a Serious Adverse Drug Reaction?</vt:lpstr>
      <vt:lpstr>What is a Medical Device Incident?</vt:lpstr>
      <vt:lpstr>Tips for Recognizing Harm from a Drug or Device</vt:lpstr>
      <vt:lpstr>We All Have a Role in Safety</vt:lpstr>
      <vt:lpstr>Patients as Partners in Safety</vt:lpstr>
      <vt:lpstr>How Patients Can Submit Reports to Health Canada </vt:lpstr>
      <vt:lpstr>Patients Can Contact Health Canada</vt:lpstr>
      <vt:lpstr>How Health Canada Shares Information with the Public </vt:lpstr>
      <vt:lpstr>Adverse Reaction Online Database</vt:lpstr>
      <vt:lpstr>Medical Devices Online Database</vt:lpstr>
      <vt:lpstr>Key Points to Remember</vt:lpstr>
      <vt:lpstr>Reporting Helps Prevent Harm from Happening Again</vt:lpstr>
      <vt:lpstr>Acknowledgments</vt:lpstr>
    </vt:vector>
  </TitlesOfParts>
  <Company>C N I B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Vanessa’s Law Protecting Canadians from Unsafe Drugs Act Serious Adverse Drug Reaction</dc:title>
  <dc:creator>Sylvia Hyland</dc:creator>
  <cp:lastModifiedBy>Connor Peck</cp:lastModifiedBy>
  <cp:revision>150</cp:revision>
  <cp:lastPrinted>2019-07-16T19:36:31Z</cp:lastPrinted>
  <dcterms:created xsi:type="dcterms:W3CDTF">2019-02-27T16:04:04Z</dcterms:created>
  <dcterms:modified xsi:type="dcterms:W3CDTF">2023-02-21T15:08:36Z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0x01010050FF882265F12043AA85AE987A2B956A</vt:lpwstr>
  </property>
  <property fmtid="{D5CDD505-2E9C-101B-9397-08002B2CF9AE}" pid="3" name="Order">
    <vt:r8>13985600</vt:r8>
  </property>
  <property fmtid="{D5CDD505-2E9C-101B-9397-08002B2CF9AE}" pid="4" name="ComplianceAssetId">
    <vt:lpwstr/>
  </property>
  <property fmtid="{D5CDD505-2E9C-101B-9397-08002B2CF9AE}" pid="5" name="ArticulateGUID">
    <vt:lpwstr>C55B3504-6584-4F00-91BE-EA9362EABB9D</vt:lpwstr>
  </property>
  <property fmtid="{D5CDD505-2E9C-101B-9397-08002B2CF9AE}" pid="6" name="ArticulatePath">
    <vt:lpwstr>Patients for Patient Safety Canada_Drug_Device_Reporting_1Aug2019 (2)</vt:lpwstr>
  </property>
</Properties>
</file>